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7" r:id="rId5"/>
    <p:sldId id="293" r:id="rId6"/>
    <p:sldId id="289" r:id="rId7"/>
    <p:sldId id="312" r:id="rId8"/>
    <p:sldId id="295" r:id="rId9"/>
    <p:sldId id="297" r:id="rId10"/>
    <p:sldId id="368" r:id="rId11"/>
    <p:sldId id="372" r:id="rId12"/>
    <p:sldId id="369" r:id="rId13"/>
    <p:sldId id="370" r:id="rId14"/>
    <p:sldId id="371" r:id="rId15"/>
    <p:sldId id="290" r:id="rId16"/>
    <p:sldId id="288" r:id="rId17"/>
    <p:sldId id="389" r:id="rId18"/>
    <p:sldId id="390" r:id="rId19"/>
    <p:sldId id="391" r:id="rId20"/>
    <p:sldId id="374" r:id="rId21"/>
    <p:sldId id="392" r:id="rId22"/>
    <p:sldId id="291"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Oliva Uribe" initials="DOU" lastIdx="9" clrIdx="0">
    <p:extLst>
      <p:ext uri="{19B8F6BF-5375-455C-9EA6-DF929625EA0E}">
        <p15:presenceInfo xmlns:p15="http://schemas.microsoft.com/office/powerpoint/2012/main" userId="S::david.oliva_uribe@eitdigital.eu::afb3bfb9-35e2-4e10-a8f1-da0eac1c8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38CA2"/>
    <a:srgbClr val="4472C4"/>
    <a:srgbClr val="00B0F0"/>
    <a:srgbClr val="0B1E46"/>
    <a:srgbClr val="FFFFFF"/>
    <a:srgbClr val="061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1" autoAdjust="0"/>
    <p:restoredTop sz="88280" autoAdjust="0"/>
  </p:normalViewPr>
  <p:slideViewPr>
    <p:cSldViewPr snapToGrid="0">
      <p:cViewPr varScale="1">
        <p:scale>
          <a:sx n="79" d="100"/>
          <a:sy n="79" d="100"/>
        </p:scale>
        <p:origin x="864"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AB461-A3F9-114E-84C3-505714D2C8A8}"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13CE9995-BA88-3F40-B279-D18DFC9201ED}">
      <dgm:prSet phldrT="[Text]"/>
      <dgm:spPr/>
      <dgm:t>
        <a:bodyPr/>
        <a:lstStyle/>
        <a:p>
          <a:r>
            <a:rPr lang="en-US" dirty="0"/>
            <a:t>I&amp;E Basics</a:t>
          </a:r>
        </a:p>
      </dgm:t>
    </dgm:pt>
    <dgm:pt modelId="{749696B4-4623-FE48-BBB9-54068C28E82B}" type="parTrans" cxnId="{12999816-F378-B24A-BC98-9FC8623BAF35}">
      <dgm:prSet/>
      <dgm:spPr/>
      <dgm:t>
        <a:bodyPr/>
        <a:lstStyle/>
        <a:p>
          <a:endParaRPr lang="en-US"/>
        </a:p>
      </dgm:t>
    </dgm:pt>
    <dgm:pt modelId="{53DDAB30-DB11-3643-9B4E-8BBBBFBB92B9}" type="sibTrans" cxnId="{12999816-F378-B24A-BC98-9FC8623BAF35}">
      <dgm:prSet/>
      <dgm:spPr/>
      <dgm:t>
        <a:bodyPr/>
        <a:lstStyle/>
        <a:p>
          <a:endParaRPr lang="en-US"/>
        </a:p>
      </dgm:t>
    </dgm:pt>
    <dgm:pt modelId="{A7116149-26FD-554C-95B8-8D266CCF03C3}">
      <dgm:prSet phldrT="[Text]" custT="1"/>
      <dgm:spPr/>
      <dgm:t>
        <a:bodyPr/>
        <a:lstStyle/>
        <a:p>
          <a:r>
            <a:rPr lang="en-US" sz="2100" dirty="0">
              <a:latin typeface="Arial" panose="020B0604020202020204" pitchFamily="34" charset="0"/>
              <a:cs typeface="Arial" panose="020B0604020202020204" pitchFamily="34" charset="0"/>
            </a:rPr>
            <a:t>Introduction to Innovation and Entrepreneurship</a:t>
          </a:r>
          <a:r>
            <a:rPr lang="en-US" sz="2100" baseline="0" dirty="0">
              <a:latin typeface="Arial" panose="020B0604020202020204" pitchFamily="34" charset="0"/>
              <a:cs typeface="Arial" panose="020B0604020202020204" pitchFamily="34" charset="0"/>
            </a:rPr>
            <a:t> (I&amp;E) terminology, lectures and online contents</a:t>
          </a:r>
          <a:endParaRPr lang="en-US" sz="2100" dirty="0">
            <a:latin typeface="Arial" panose="020B0604020202020204" pitchFamily="34" charset="0"/>
            <a:cs typeface="Arial" panose="020B0604020202020204" pitchFamily="34" charset="0"/>
          </a:endParaRPr>
        </a:p>
      </dgm:t>
    </dgm:pt>
    <dgm:pt modelId="{401FB847-2C64-154D-BEA7-4C4B133FCA91}" type="parTrans" cxnId="{C032D769-B164-1D43-ABA2-88492F5CEB08}">
      <dgm:prSet/>
      <dgm:spPr/>
      <dgm:t>
        <a:bodyPr/>
        <a:lstStyle/>
        <a:p>
          <a:endParaRPr lang="en-US"/>
        </a:p>
      </dgm:t>
    </dgm:pt>
    <dgm:pt modelId="{68CAF280-B7F8-E346-8324-C2A33D39C28D}" type="sibTrans" cxnId="{C032D769-B164-1D43-ABA2-88492F5CEB08}">
      <dgm:prSet/>
      <dgm:spPr/>
      <dgm:t>
        <a:bodyPr/>
        <a:lstStyle/>
        <a:p>
          <a:endParaRPr lang="en-US"/>
        </a:p>
      </dgm:t>
    </dgm:pt>
    <dgm:pt modelId="{199E534E-77EE-8848-A7F0-1B07B277B423}">
      <dgm:prSet phldrT="[Text]"/>
      <dgm:spPr/>
      <dgm:t>
        <a:bodyPr/>
        <a:lstStyle/>
        <a:p>
          <a:r>
            <a:rPr lang="en-US" dirty="0"/>
            <a:t>Mini BD Lab</a:t>
          </a:r>
        </a:p>
      </dgm:t>
    </dgm:pt>
    <dgm:pt modelId="{18519380-6CC4-D14D-8E16-F9547D86C49A}" type="parTrans" cxnId="{64F913CA-9361-2D4B-8AAB-1829D30D20CE}">
      <dgm:prSet/>
      <dgm:spPr/>
      <dgm:t>
        <a:bodyPr/>
        <a:lstStyle/>
        <a:p>
          <a:endParaRPr lang="en-US"/>
        </a:p>
      </dgm:t>
    </dgm:pt>
    <dgm:pt modelId="{968B0CE4-E8C5-884B-A700-BB3B91A523B7}" type="sibTrans" cxnId="{64F913CA-9361-2D4B-8AAB-1829D30D20CE}">
      <dgm:prSet/>
      <dgm:spPr/>
      <dgm:t>
        <a:bodyPr/>
        <a:lstStyle/>
        <a:p>
          <a:endParaRPr lang="en-US"/>
        </a:p>
      </dgm:t>
    </dgm:pt>
    <dgm:pt modelId="{AEB293C5-03C6-5344-A4E0-664F07031B8C}">
      <dgm:prSet phldrT="[Text]" custT="1"/>
      <dgm:spPr/>
      <dgm:t>
        <a:bodyPr/>
        <a:lstStyle/>
        <a:p>
          <a:r>
            <a:rPr lang="en-US" sz="2100" dirty="0">
              <a:latin typeface="Arial" panose="020B0604020202020204" pitchFamily="34" charset="0"/>
              <a:cs typeface="Arial" panose="020B0604020202020204" pitchFamily="34" charset="0"/>
            </a:rPr>
            <a:t>Covers basic terminology about business development and business plan, analysis of a small innovative business case</a:t>
          </a:r>
        </a:p>
      </dgm:t>
    </dgm:pt>
    <dgm:pt modelId="{26A3344A-79DB-E84F-9B26-14FF6DC97791}" type="parTrans" cxnId="{0159FD99-9D43-EA40-98F1-C47D9E59C595}">
      <dgm:prSet/>
      <dgm:spPr/>
      <dgm:t>
        <a:bodyPr/>
        <a:lstStyle/>
        <a:p>
          <a:endParaRPr lang="en-US"/>
        </a:p>
      </dgm:t>
    </dgm:pt>
    <dgm:pt modelId="{7DD2749A-7E01-1F47-B091-02BFCFC242FE}" type="sibTrans" cxnId="{0159FD99-9D43-EA40-98F1-C47D9E59C595}">
      <dgm:prSet/>
      <dgm:spPr/>
      <dgm:t>
        <a:bodyPr/>
        <a:lstStyle/>
        <a:p>
          <a:endParaRPr lang="en-US"/>
        </a:p>
      </dgm:t>
    </dgm:pt>
    <dgm:pt modelId="{24172086-25CD-AB42-841A-7C0703D44A42}">
      <dgm:prSet phldrT="[Text]"/>
      <dgm:spPr/>
      <dgm:t>
        <a:bodyPr/>
        <a:lstStyle/>
        <a:p>
          <a:r>
            <a:rPr lang="en-US" dirty="0"/>
            <a:t>Project management</a:t>
          </a:r>
        </a:p>
      </dgm:t>
    </dgm:pt>
    <dgm:pt modelId="{2DDF058C-26EB-DE41-9CE3-1089FECB6209}" type="parTrans" cxnId="{FD7AD88F-6B82-544D-A2D7-AD06CD4C8314}">
      <dgm:prSet/>
      <dgm:spPr/>
      <dgm:t>
        <a:bodyPr/>
        <a:lstStyle/>
        <a:p>
          <a:endParaRPr lang="en-US"/>
        </a:p>
      </dgm:t>
    </dgm:pt>
    <dgm:pt modelId="{DDF6C962-5C39-BB46-AA63-55A00A1B1FD4}" type="sibTrans" cxnId="{FD7AD88F-6B82-544D-A2D7-AD06CD4C8314}">
      <dgm:prSet/>
      <dgm:spPr/>
      <dgm:t>
        <a:bodyPr/>
        <a:lstStyle/>
        <a:p>
          <a:endParaRPr lang="en-US"/>
        </a:p>
      </dgm:t>
    </dgm:pt>
    <dgm:pt modelId="{584A913A-A28A-314D-B27E-FBB24890794D}">
      <dgm:prSet phldrT="[Text]" custT="1"/>
      <dgm:spPr/>
      <dgm:t>
        <a:bodyPr/>
        <a:lstStyle/>
        <a:p>
          <a:r>
            <a:rPr lang="en-US" sz="2100" dirty="0">
              <a:latin typeface="Arial" panose="020B0604020202020204" pitchFamily="34" charset="0"/>
              <a:cs typeface="Arial" panose="020B0604020202020204" pitchFamily="34" charset="0"/>
            </a:rPr>
            <a:t>Covers different project management techniques, waterfall, agile, rational for choosing project management methodology</a:t>
          </a:r>
        </a:p>
      </dgm:t>
    </dgm:pt>
    <dgm:pt modelId="{47907F8E-00B6-184B-9717-DED7201802C6}" type="parTrans" cxnId="{0EC847D1-50A8-8645-9F11-35150351225C}">
      <dgm:prSet/>
      <dgm:spPr/>
      <dgm:t>
        <a:bodyPr/>
        <a:lstStyle/>
        <a:p>
          <a:endParaRPr lang="en-US"/>
        </a:p>
      </dgm:t>
    </dgm:pt>
    <dgm:pt modelId="{164A0790-75C6-2B4D-AF1C-6B861646E6E2}" type="sibTrans" cxnId="{0EC847D1-50A8-8645-9F11-35150351225C}">
      <dgm:prSet/>
      <dgm:spPr/>
      <dgm:t>
        <a:bodyPr/>
        <a:lstStyle/>
        <a:p>
          <a:endParaRPr lang="en-US"/>
        </a:p>
      </dgm:t>
    </dgm:pt>
    <dgm:pt modelId="{98E4230A-AC32-4047-A35F-86A8C5734E11}" type="pres">
      <dgm:prSet presAssocID="{3F9AB461-A3F9-114E-84C3-505714D2C8A8}" presName="Name0" presStyleCnt="0">
        <dgm:presLayoutVars>
          <dgm:dir/>
          <dgm:animLvl val="lvl"/>
          <dgm:resizeHandles val="exact"/>
        </dgm:presLayoutVars>
      </dgm:prSet>
      <dgm:spPr/>
    </dgm:pt>
    <dgm:pt modelId="{1D917943-59B1-F041-B91E-142E80E7DF78}" type="pres">
      <dgm:prSet presAssocID="{13CE9995-BA88-3F40-B279-D18DFC9201ED}" presName="composite" presStyleCnt="0"/>
      <dgm:spPr/>
    </dgm:pt>
    <dgm:pt modelId="{A066D5FC-5002-494E-A4B8-349FD63784C4}" type="pres">
      <dgm:prSet presAssocID="{13CE9995-BA88-3F40-B279-D18DFC9201ED}" presName="parTx" presStyleLbl="alignNode1" presStyleIdx="0" presStyleCnt="3">
        <dgm:presLayoutVars>
          <dgm:chMax val="0"/>
          <dgm:chPref val="0"/>
          <dgm:bulletEnabled val="1"/>
        </dgm:presLayoutVars>
      </dgm:prSet>
      <dgm:spPr/>
    </dgm:pt>
    <dgm:pt modelId="{926FE8AC-B4D3-3542-BF9C-9F7C78977D2B}" type="pres">
      <dgm:prSet presAssocID="{13CE9995-BA88-3F40-B279-D18DFC9201ED}" presName="desTx" presStyleLbl="alignAccFollowNode1" presStyleIdx="0" presStyleCnt="3">
        <dgm:presLayoutVars>
          <dgm:bulletEnabled val="1"/>
        </dgm:presLayoutVars>
      </dgm:prSet>
      <dgm:spPr/>
    </dgm:pt>
    <dgm:pt modelId="{687CF3E9-3C1A-384E-9459-1FB71F2565E3}" type="pres">
      <dgm:prSet presAssocID="{53DDAB30-DB11-3643-9B4E-8BBBBFBB92B9}" presName="space" presStyleCnt="0"/>
      <dgm:spPr/>
    </dgm:pt>
    <dgm:pt modelId="{DAF397A8-11C1-A24C-A9DA-E8628D517DF5}" type="pres">
      <dgm:prSet presAssocID="{199E534E-77EE-8848-A7F0-1B07B277B423}" presName="composite" presStyleCnt="0"/>
      <dgm:spPr/>
    </dgm:pt>
    <dgm:pt modelId="{679923BF-C10A-3E46-B74F-3BF247620B6B}" type="pres">
      <dgm:prSet presAssocID="{199E534E-77EE-8848-A7F0-1B07B277B423}" presName="parTx" presStyleLbl="alignNode1" presStyleIdx="1" presStyleCnt="3">
        <dgm:presLayoutVars>
          <dgm:chMax val="0"/>
          <dgm:chPref val="0"/>
          <dgm:bulletEnabled val="1"/>
        </dgm:presLayoutVars>
      </dgm:prSet>
      <dgm:spPr/>
    </dgm:pt>
    <dgm:pt modelId="{5257D43D-7D8E-2A4B-B993-6078F15CC301}" type="pres">
      <dgm:prSet presAssocID="{199E534E-77EE-8848-A7F0-1B07B277B423}" presName="desTx" presStyleLbl="alignAccFollowNode1" presStyleIdx="1" presStyleCnt="3">
        <dgm:presLayoutVars>
          <dgm:bulletEnabled val="1"/>
        </dgm:presLayoutVars>
      </dgm:prSet>
      <dgm:spPr/>
    </dgm:pt>
    <dgm:pt modelId="{A242988A-3071-A240-BE7F-9ECBE37550ED}" type="pres">
      <dgm:prSet presAssocID="{968B0CE4-E8C5-884B-A700-BB3B91A523B7}" presName="space" presStyleCnt="0"/>
      <dgm:spPr/>
    </dgm:pt>
    <dgm:pt modelId="{C68A11FC-076C-3E45-B094-69F0AAC5E76F}" type="pres">
      <dgm:prSet presAssocID="{24172086-25CD-AB42-841A-7C0703D44A42}" presName="composite" presStyleCnt="0"/>
      <dgm:spPr/>
    </dgm:pt>
    <dgm:pt modelId="{FE9A77FB-544B-0E45-B86C-E770FB3734EA}" type="pres">
      <dgm:prSet presAssocID="{24172086-25CD-AB42-841A-7C0703D44A42}" presName="parTx" presStyleLbl="alignNode1" presStyleIdx="2" presStyleCnt="3">
        <dgm:presLayoutVars>
          <dgm:chMax val="0"/>
          <dgm:chPref val="0"/>
          <dgm:bulletEnabled val="1"/>
        </dgm:presLayoutVars>
      </dgm:prSet>
      <dgm:spPr/>
    </dgm:pt>
    <dgm:pt modelId="{8DBE9303-FB3A-334A-ACFE-5BB3D86D082F}" type="pres">
      <dgm:prSet presAssocID="{24172086-25CD-AB42-841A-7C0703D44A42}" presName="desTx" presStyleLbl="alignAccFollowNode1" presStyleIdx="2" presStyleCnt="3">
        <dgm:presLayoutVars>
          <dgm:bulletEnabled val="1"/>
        </dgm:presLayoutVars>
      </dgm:prSet>
      <dgm:spPr/>
    </dgm:pt>
  </dgm:ptLst>
  <dgm:cxnLst>
    <dgm:cxn modelId="{12999816-F378-B24A-BC98-9FC8623BAF35}" srcId="{3F9AB461-A3F9-114E-84C3-505714D2C8A8}" destId="{13CE9995-BA88-3F40-B279-D18DFC9201ED}" srcOrd="0" destOrd="0" parTransId="{749696B4-4623-FE48-BBB9-54068C28E82B}" sibTransId="{53DDAB30-DB11-3643-9B4E-8BBBBFBB92B9}"/>
    <dgm:cxn modelId="{5FE0241D-B915-944E-82AE-CAD14538DBC2}" type="presOf" srcId="{AEB293C5-03C6-5344-A4E0-664F07031B8C}" destId="{5257D43D-7D8E-2A4B-B993-6078F15CC301}" srcOrd="0" destOrd="0" presId="urn:microsoft.com/office/officeart/2005/8/layout/hList1"/>
    <dgm:cxn modelId="{1620851E-B277-9F4E-9D6A-52A4AAB4EE8A}" type="presOf" srcId="{A7116149-26FD-554C-95B8-8D266CCF03C3}" destId="{926FE8AC-B4D3-3542-BF9C-9F7C78977D2B}" srcOrd="0" destOrd="0" presId="urn:microsoft.com/office/officeart/2005/8/layout/hList1"/>
    <dgm:cxn modelId="{22185532-CF53-CD45-89A9-B62CE9C4B47E}" type="presOf" srcId="{24172086-25CD-AB42-841A-7C0703D44A42}" destId="{FE9A77FB-544B-0E45-B86C-E770FB3734EA}" srcOrd="0" destOrd="0" presId="urn:microsoft.com/office/officeart/2005/8/layout/hList1"/>
    <dgm:cxn modelId="{F4DC704B-ED74-3742-99CB-50A8F97B1DA5}" type="presOf" srcId="{13CE9995-BA88-3F40-B279-D18DFC9201ED}" destId="{A066D5FC-5002-494E-A4B8-349FD63784C4}" srcOrd="0" destOrd="0" presId="urn:microsoft.com/office/officeart/2005/8/layout/hList1"/>
    <dgm:cxn modelId="{C032D769-B164-1D43-ABA2-88492F5CEB08}" srcId="{13CE9995-BA88-3F40-B279-D18DFC9201ED}" destId="{A7116149-26FD-554C-95B8-8D266CCF03C3}" srcOrd="0" destOrd="0" parTransId="{401FB847-2C64-154D-BEA7-4C4B133FCA91}" sibTransId="{68CAF280-B7F8-E346-8324-C2A33D39C28D}"/>
    <dgm:cxn modelId="{FD7AD88F-6B82-544D-A2D7-AD06CD4C8314}" srcId="{3F9AB461-A3F9-114E-84C3-505714D2C8A8}" destId="{24172086-25CD-AB42-841A-7C0703D44A42}" srcOrd="2" destOrd="0" parTransId="{2DDF058C-26EB-DE41-9CE3-1089FECB6209}" sibTransId="{DDF6C962-5C39-BB46-AA63-55A00A1B1FD4}"/>
    <dgm:cxn modelId="{0159FD99-9D43-EA40-98F1-C47D9E59C595}" srcId="{199E534E-77EE-8848-A7F0-1B07B277B423}" destId="{AEB293C5-03C6-5344-A4E0-664F07031B8C}" srcOrd="0" destOrd="0" parTransId="{26A3344A-79DB-E84F-9B26-14FF6DC97791}" sibTransId="{7DD2749A-7E01-1F47-B091-02BFCFC242FE}"/>
    <dgm:cxn modelId="{B85FF6B3-2341-7B4C-9D48-665C628EF1D0}" type="presOf" srcId="{3F9AB461-A3F9-114E-84C3-505714D2C8A8}" destId="{98E4230A-AC32-4047-A35F-86A8C5734E11}" srcOrd="0" destOrd="0" presId="urn:microsoft.com/office/officeart/2005/8/layout/hList1"/>
    <dgm:cxn modelId="{760DECB7-F43D-CC46-A2D0-A991358F8EA7}" type="presOf" srcId="{584A913A-A28A-314D-B27E-FBB24890794D}" destId="{8DBE9303-FB3A-334A-ACFE-5BB3D86D082F}" srcOrd="0" destOrd="0" presId="urn:microsoft.com/office/officeart/2005/8/layout/hList1"/>
    <dgm:cxn modelId="{64F913CA-9361-2D4B-8AAB-1829D30D20CE}" srcId="{3F9AB461-A3F9-114E-84C3-505714D2C8A8}" destId="{199E534E-77EE-8848-A7F0-1B07B277B423}" srcOrd="1" destOrd="0" parTransId="{18519380-6CC4-D14D-8E16-F9547D86C49A}" sibTransId="{968B0CE4-E8C5-884B-A700-BB3B91A523B7}"/>
    <dgm:cxn modelId="{0EC847D1-50A8-8645-9F11-35150351225C}" srcId="{24172086-25CD-AB42-841A-7C0703D44A42}" destId="{584A913A-A28A-314D-B27E-FBB24890794D}" srcOrd="0" destOrd="0" parTransId="{47907F8E-00B6-184B-9717-DED7201802C6}" sibTransId="{164A0790-75C6-2B4D-AF1C-6B861646E6E2}"/>
    <dgm:cxn modelId="{5B3F70E8-E438-E541-9384-DBB6B7E70313}" type="presOf" srcId="{199E534E-77EE-8848-A7F0-1B07B277B423}" destId="{679923BF-C10A-3E46-B74F-3BF247620B6B}" srcOrd="0" destOrd="0" presId="urn:microsoft.com/office/officeart/2005/8/layout/hList1"/>
    <dgm:cxn modelId="{49630507-D1C1-2948-BA96-5BEE53A7B549}" type="presParOf" srcId="{98E4230A-AC32-4047-A35F-86A8C5734E11}" destId="{1D917943-59B1-F041-B91E-142E80E7DF78}" srcOrd="0" destOrd="0" presId="urn:microsoft.com/office/officeart/2005/8/layout/hList1"/>
    <dgm:cxn modelId="{2EFB8C84-7938-AE42-B42A-4BA1FAC1058C}" type="presParOf" srcId="{1D917943-59B1-F041-B91E-142E80E7DF78}" destId="{A066D5FC-5002-494E-A4B8-349FD63784C4}" srcOrd="0" destOrd="0" presId="urn:microsoft.com/office/officeart/2005/8/layout/hList1"/>
    <dgm:cxn modelId="{7A9876AF-58B4-8C43-8076-500D8D3003DB}" type="presParOf" srcId="{1D917943-59B1-F041-B91E-142E80E7DF78}" destId="{926FE8AC-B4D3-3542-BF9C-9F7C78977D2B}" srcOrd="1" destOrd="0" presId="urn:microsoft.com/office/officeart/2005/8/layout/hList1"/>
    <dgm:cxn modelId="{C9FA4CD1-CF19-9842-B40F-6AD8C6DBC5D6}" type="presParOf" srcId="{98E4230A-AC32-4047-A35F-86A8C5734E11}" destId="{687CF3E9-3C1A-384E-9459-1FB71F2565E3}" srcOrd="1" destOrd="0" presId="urn:microsoft.com/office/officeart/2005/8/layout/hList1"/>
    <dgm:cxn modelId="{9EBAEF6C-7538-404D-B688-89193B42ACB3}" type="presParOf" srcId="{98E4230A-AC32-4047-A35F-86A8C5734E11}" destId="{DAF397A8-11C1-A24C-A9DA-E8628D517DF5}" srcOrd="2" destOrd="0" presId="urn:microsoft.com/office/officeart/2005/8/layout/hList1"/>
    <dgm:cxn modelId="{2D89F193-2FE8-524F-B5B5-C08029CF4F28}" type="presParOf" srcId="{DAF397A8-11C1-A24C-A9DA-E8628D517DF5}" destId="{679923BF-C10A-3E46-B74F-3BF247620B6B}" srcOrd="0" destOrd="0" presId="urn:microsoft.com/office/officeart/2005/8/layout/hList1"/>
    <dgm:cxn modelId="{F9522754-1320-5949-B435-98A582717666}" type="presParOf" srcId="{DAF397A8-11C1-A24C-A9DA-E8628D517DF5}" destId="{5257D43D-7D8E-2A4B-B993-6078F15CC301}" srcOrd="1" destOrd="0" presId="urn:microsoft.com/office/officeart/2005/8/layout/hList1"/>
    <dgm:cxn modelId="{302883FB-DA78-724B-92E4-D4854B6F3830}" type="presParOf" srcId="{98E4230A-AC32-4047-A35F-86A8C5734E11}" destId="{A242988A-3071-A240-BE7F-9ECBE37550ED}" srcOrd="3" destOrd="0" presId="urn:microsoft.com/office/officeart/2005/8/layout/hList1"/>
    <dgm:cxn modelId="{72B96982-6671-B347-8BD4-8832E9F10A6B}" type="presParOf" srcId="{98E4230A-AC32-4047-A35F-86A8C5734E11}" destId="{C68A11FC-076C-3E45-B094-69F0AAC5E76F}" srcOrd="4" destOrd="0" presId="urn:microsoft.com/office/officeart/2005/8/layout/hList1"/>
    <dgm:cxn modelId="{7FD67F4A-B961-B544-A2F7-9B8CA9AA96F0}" type="presParOf" srcId="{C68A11FC-076C-3E45-B094-69F0AAC5E76F}" destId="{FE9A77FB-544B-0E45-B86C-E770FB3734EA}" srcOrd="0" destOrd="0" presId="urn:microsoft.com/office/officeart/2005/8/layout/hList1"/>
    <dgm:cxn modelId="{63FCABDF-F3C0-8D47-95C8-4A88C9708CD5}" type="presParOf" srcId="{C68A11FC-076C-3E45-B094-69F0AAC5E76F}" destId="{8DBE9303-FB3A-334A-ACFE-5BB3D86D08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9AB461-A3F9-114E-84C3-505714D2C8A8}"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13CE9995-BA88-3F40-B279-D18DFC9201ED}">
      <dgm:prSet phldrT="[Text]"/>
      <dgm:spPr/>
      <dgm:t>
        <a:bodyPr/>
        <a:lstStyle/>
        <a:p>
          <a:r>
            <a:rPr lang="en-US" dirty="0"/>
            <a:t>BD Lab core</a:t>
          </a:r>
        </a:p>
      </dgm:t>
    </dgm:pt>
    <dgm:pt modelId="{749696B4-4623-FE48-BBB9-54068C28E82B}" type="parTrans" cxnId="{12999816-F378-B24A-BC98-9FC8623BAF35}">
      <dgm:prSet/>
      <dgm:spPr/>
      <dgm:t>
        <a:bodyPr/>
        <a:lstStyle/>
        <a:p>
          <a:endParaRPr lang="en-US"/>
        </a:p>
      </dgm:t>
    </dgm:pt>
    <dgm:pt modelId="{53DDAB30-DB11-3643-9B4E-8BBBBFBB92B9}" type="sibTrans" cxnId="{12999816-F378-B24A-BC98-9FC8623BAF35}">
      <dgm:prSet/>
      <dgm:spPr/>
      <dgm:t>
        <a:bodyPr/>
        <a:lstStyle/>
        <a:p>
          <a:endParaRPr lang="en-US"/>
        </a:p>
      </dgm:t>
    </dgm:pt>
    <dgm:pt modelId="{A7116149-26FD-554C-95B8-8D266CCF03C3}">
      <dgm:prSet phldrT="[Text]" custT="1"/>
      <dgm:spPr/>
      <dgm:t>
        <a:bodyPr/>
        <a:lstStyle/>
        <a:p>
          <a:r>
            <a:rPr lang="en-US" sz="21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Main business development exercise</a:t>
          </a:r>
        </a:p>
      </dgm:t>
    </dgm:pt>
    <dgm:pt modelId="{401FB847-2C64-154D-BEA7-4C4B133FCA91}" type="parTrans" cxnId="{C032D769-B164-1D43-ABA2-88492F5CEB08}">
      <dgm:prSet/>
      <dgm:spPr/>
      <dgm:t>
        <a:bodyPr/>
        <a:lstStyle/>
        <a:p>
          <a:endParaRPr lang="en-US"/>
        </a:p>
      </dgm:t>
    </dgm:pt>
    <dgm:pt modelId="{68CAF280-B7F8-E346-8324-C2A33D39C28D}" type="sibTrans" cxnId="{C032D769-B164-1D43-ABA2-88492F5CEB08}">
      <dgm:prSet/>
      <dgm:spPr/>
      <dgm:t>
        <a:bodyPr/>
        <a:lstStyle/>
        <a:p>
          <a:endParaRPr lang="en-US"/>
        </a:p>
      </dgm:t>
    </dgm:pt>
    <dgm:pt modelId="{199E534E-77EE-8848-A7F0-1B07B277B423}">
      <dgm:prSet phldrT="[Text]"/>
      <dgm:spPr/>
      <dgm:t>
        <a:bodyPr/>
        <a:lstStyle/>
        <a:p>
          <a:r>
            <a:rPr lang="en-US" dirty="0"/>
            <a:t>Data science for business</a:t>
          </a:r>
        </a:p>
      </dgm:t>
    </dgm:pt>
    <dgm:pt modelId="{18519380-6CC4-D14D-8E16-F9547D86C49A}" type="parTrans" cxnId="{64F913CA-9361-2D4B-8AAB-1829D30D20CE}">
      <dgm:prSet/>
      <dgm:spPr/>
      <dgm:t>
        <a:bodyPr/>
        <a:lstStyle/>
        <a:p>
          <a:endParaRPr lang="en-US"/>
        </a:p>
      </dgm:t>
    </dgm:pt>
    <dgm:pt modelId="{968B0CE4-E8C5-884B-A700-BB3B91A523B7}" type="sibTrans" cxnId="{64F913CA-9361-2D4B-8AAB-1829D30D20CE}">
      <dgm:prSet/>
      <dgm:spPr/>
      <dgm:t>
        <a:bodyPr/>
        <a:lstStyle/>
        <a:p>
          <a:endParaRPr lang="en-US"/>
        </a:p>
      </dgm:t>
    </dgm:pt>
    <dgm:pt modelId="{AEB293C5-03C6-5344-A4E0-664F07031B8C}">
      <dgm:prSet phldrT="[Text]" custT="1"/>
      <dgm:spPr/>
      <dgm:t>
        <a:bodyPr/>
        <a:lstStyle/>
        <a:p>
          <a:r>
            <a:rPr lang="en-US" sz="2100" dirty="0">
              <a:latin typeface="Arial" panose="020B0604020202020204" pitchFamily="34" charset="0"/>
              <a:cs typeface="Arial" panose="020B0604020202020204" pitchFamily="34" charset="0"/>
            </a:rPr>
            <a:t>Understand introductory concepts of machine learning, and how they can implement machine learning in business. </a:t>
          </a:r>
        </a:p>
      </dgm:t>
    </dgm:pt>
    <dgm:pt modelId="{26A3344A-79DB-E84F-9B26-14FF6DC97791}" type="parTrans" cxnId="{0159FD99-9D43-EA40-98F1-C47D9E59C595}">
      <dgm:prSet/>
      <dgm:spPr/>
      <dgm:t>
        <a:bodyPr/>
        <a:lstStyle/>
        <a:p>
          <a:endParaRPr lang="en-US"/>
        </a:p>
      </dgm:t>
    </dgm:pt>
    <dgm:pt modelId="{7DD2749A-7E01-1F47-B091-02BFCFC242FE}" type="sibTrans" cxnId="{0159FD99-9D43-EA40-98F1-C47D9E59C595}">
      <dgm:prSet/>
      <dgm:spPr/>
      <dgm:t>
        <a:bodyPr/>
        <a:lstStyle/>
        <a:p>
          <a:endParaRPr lang="en-US"/>
        </a:p>
      </dgm:t>
    </dgm:pt>
    <dgm:pt modelId="{3F7D21A0-18D7-4343-8383-90376458D8C0}">
      <dgm:prSet phldrT="[Text]" custT="1"/>
      <dgm:spPr/>
      <dgm:t>
        <a:bodyPr/>
        <a:lstStyle/>
        <a:p>
          <a:r>
            <a:rPr lang="en-US" sz="21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Living Lab (Brigitte </a:t>
          </a:r>
          <a:r>
            <a:rPr lang="en-US" sz="2100" kern="1200" dirty="0" err="1">
              <a:solidFill>
                <a:prstClr val="black">
                  <a:hueOff val="0"/>
                  <a:satOff val="0"/>
                  <a:lumOff val="0"/>
                  <a:alphaOff val="0"/>
                </a:prstClr>
              </a:solidFill>
              <a:latin typeface="Arial" panose="020B0604020202020204" pitchFamily="34" charset="0"/>
              <a:ea typeface="+mn-ea"/>
              <a:cs typeface="Arial" panose="020B0604020202020204" pitchFamily="34" charset="0"/>
            </a:rPr>
            <a:t>Trouse</a:t>
          </a:r>
          <a:r>
            <a:rPr lang="en-US" sz="21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t>
          </a:r>
        </a:p>
      </dgm:t>
    </dgm:pt>
    <dgm:pt modelId="{76B7B871-2A83-6947-B956-01133D639D14}" type="parTrans" cxnId="{CB700ED5-7F7D-AC46-BA54-95FA9408A39E}">
      <dgm:prSet/>
      <dgm:spPr/>
      <dgm:t>
        <a:bodyPr/>
        <a:lstStyle/>
        <a:p>
          <a:endParaRPr lang="en-US"/>
        </a:p>
      </dgm:t>
    </dgm:pt>
    <dgm:pt modelId="{B638271C-A921-D347-9F82-C953DF5B2712}" type="sibTrans" cxnId="{CB700ED5-7F7D-AC46-BA54-95FA9408A39E}">
      <dgm:prSet/>
      <dgm:spPr/>
      <dgm:t>
        <a:bodyPr/>
        <a:lstStyle/>
        <a:p>
          <a:endParaRPr lang="en-US"/>
        </a:p>
      </dgm:t>
    </dgm:pt>
    <dgm:pt modelId="{093E1221-134F-A349-9B42-DE94ADF8FBEA}">
      <dgm:prSet phldrT="[Text]" custT="1"/>
      <dgm:spPr/>
      <dgm:t>
        <a:bodyPr/>
        <a:lstStyle/>
        <a:p>
          <a:r>
            <a:rPr lang="en-US" sz="21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Entrepreneurial finance (M. </a:t>
          </a:r>
          <a:r>
            <a:rPr lang="en-US" sz="2100" kern="1200" dirty="0" err="1">
              <a:solidFill>
                <a:prstClr val="black">
                  <a:hueOff val="0"/>
                  <a:satOff val="0"/>
                  <a:lumOff val="0"/>
                  <a:alphaOff val="0"/>
                </a:prstClr>
              </a:solidFill>
              <a:latin typeface="Arial" panose="020B0604020202020204" pitchFamily="34" charset="0"/>
              <a:ea typeface="+mn-ea"/>
              <a:cs typeface="Arial" panose="020B0604020202020204" pitchFamily="34" charset="0"/>
            </a:rPr>
            <a:t>Callois</a:t>
          </a:r>
          <a:r>
            <a:rPr lang="en-US" sz="21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t>
          </a:r>
        </a:p>
      </dgm:t>
    </dgm:pt>
    <dgm:pt modelId="{A1F2A826-1914-E74E-9BBC-42DAA4D53F21}" type="parTrans" cxnId="{0C142505-48BC-5740-ADCC-8FFE6F4F9773}">
      <dgm:prSet/>
      <dgm:spPr/>
      <dgm:t>
        <a:bodyPr/>
        <a:lstStyle/>
        <a:p>
          <a:endParaRPr lang="en-US"/>
        </a:p>
      </dgm:t>
    </dgm:pt>
    <dgm:pt modelId="{6A100D5F-FDB5-C24C-92F5-896382C2C53A}" type="sibTrans" cxnId="{0C142505-48BC-5740-ADCC-8FFE6F4F9773}">
      <dgm:prSet/>
      <dgm:spPr/>
      <dgm:t>
        <a:bodyPr/>
        <a:lstStyle/>
        <a:p>
          <a:endParaRPr lang="en-US"/>
        </a:p>
      </dgm:t>
    </dgm:pt>
    <dgm:pt modelId="{EFECFAE7-F7AD-6649-A2E6-89D828D699A6}">
      <dgm:prSet custT="1"/>
      <dgm:spPr/>
      <dgm:t>
        <a:bodyPr/>
        <a:lstStyle/>
        <a:p>
          <a:r>
            <a:rPr lang="en-US" sz="2100" dirty="0">
              <a:latin typeface="Arial" panose="020B0604020202020204" pitchFamily="34" charset="0"/>
              <a:cs typeface="Arial" panose="020B0604020202020204" pitchFamily="34" charset="0"/>
            </a:rPr>
            <a:t>Management practices related to creating and diffusion of successful innovations inside large organizations</a:t>
          </a:r>
        </a:p>
      </dgm:t>
    </dgm:pt>
    <dgm:pt modelId="{ACAD616C-F89E-0640-A1B5-7472781B2432}" type="parTrans" cxnId="{ABE692B1-4E4E-6E44-965D-77E8E5FA5711}">
      <dgm:prSet/>
      <dgm:spPr/>
      <dgm:t>
        <a:bodyPr/>
        <a:lstStyle/>
        <a:p>
          <a:endParaRPr lang="en-US"/>
        </a:p>
      </dgm:t>
    </dgm:pt>
    <dgm:pt modelId="{10D1AD91-D666-1A45-99DA-D0AD4BACED72}" type="sibTrans" cxnId="{ABE692B1-4E4E-6E44-965D-77E8E5FA5711}">
      <dgm:prSet/>
      <dgm:spPr/>
      <dgm:t>
        <a:bodyPr/>
        <a:lstStyle/>
        <a:p>
          <a:endParaRPr lang="en-US"/>
        </a:p>
      </dgm:t>
    </dgm:pt>
    <dgm:pt modelId="{2DEF7702-12CA-1F44-8412-85A5088688A9}">
      <dgm:prSet/>
      <dgm:spPr/>
      <dgm:t>
        <a:bodyPr/>
        <a:lstStyle/>
        <a:p>
          <a:r>
            <a:rPr lang="en-US" dirty="0"/>
            <a:t>Innovation management in large organizations</a:t>
          </a:r>
        </a:p>
      </dgm:t>
    </dgm:pt>
    <dgm:pt modelId="{A8B1D955-C5AD-0E4F-AD9D-C40D666CDBD3}" type="sibTrans" cxnId="{09C0C73D-DAB1-744D-8B7F-F961963F0B16}">
      <dgm:prSet/>
      <dgm:spPr/>
      <dgm:t>
        <a:bodyPr/>
        <a:lstStyle/>
        <a:p>
          <a:endParaRPr lang="en-US"/>
        </a:p>
      </dgm:t>
    </dgm:pt>
    <dgm:pt modelId="{2A1DAC04-215B-2546-8377-6917CA2FAE0B}" type="parTrans" cxnId="{09C0C73D-DAB1-744D-8B7F-F961963F0B16}">
      <dgm:prSet/>
      <dgm:spPr/>
      <dgm:t>
        <a:bodyPr/>
        <a:lstStyle/>
        <a:p>
          <a:endParaRPr lang="en-US"/>
        </a:p>
      </dgm:t>
    </dgm:pt>
    <dgm:pt modelId="{24172086-25CD-AB42-841A-7C0703D44A42}">
      <dgm:prSet phldrT="[Text]"/>
      <dgm:spPr/>
      <dgm:t>
        <a:bodyPr/>
        <a:lstStyle/>
        <a:p>
          <a:r>
            <a:rPr lang="en-US" dirty="0"/>
            <a:t>Digital innovations in fintech</a:t>
          </a:r>
        </a:p>
      </dgm:t>
    </dgm:pt>
    <dgm:pt modelId="{DDF6C962-5C39-BB46-AA63-55A00A1B1FD4}" type="sibTrans" cxnId="{FD7AD88F-6B82-544D-A2D7-AD06CD4C8314}">
      <dgm:prSet/>
      <dgm:spPr/>
      <dgm:t>
        <a:bodyPr/>
        <a:lstStyle/>
        <a:p>
          <a:endParaRPr lang="en-US"/>
        </a:p>
      </dgm:t>
    </dgm:pt>
    <dgm:pt modelId="{2DDF058C-26EB-DE41-9CE3-1089FECB6209}" type="parTrans" cxnId="{FD7AD88F-6B82-544D-A2D7-AD06CD4C8314}">
      <dgm:prSet/>
      <dgm:spPr/>
      <dgm:t>
        <a:bodyPr/>
        <a:lstStyle/>
        <a:p>
          <a:endParaRPr lang="en-US"/>
        </a:p>
      </dgm:t>
    </dgm:pt>
    <dgm:pt modelId="{584A913A-A28A-314D-B27E-FBB24890794D}">
      <dgm:prSet phldrT="[Text]" custT="1"/>
      <dgm:spPr/>
      <dgm:t>
        <a:bodyPr/>
        <a:lstStyle/>
        <a:p>
          <a:r>
            <a:rPr lang="en-US" sz="2100" dirty="0">
              <a:latin typeface="Arial" panose="020B0604020202020204" pitchFamily="34" charset="0"/>
              <a:cs typeface="Arial" panose="020B0604020202020204" pitchFamily="34" charset="0"/>
            </a:rPr>
            <a:t>Understand the fintech ecosystem and different digital innovations in different domains (payments, real estate, trading)</a:t>
          </a:r>
        </a:p>
      </dgm:t>
    </dgm:pt>
    <dgm:pt modelId="{164A0790-75C6-2B4D-AF1C-6B861646E6E2}" type="sibTrans" cxnId="{0EC847D1-50A8-8645-9F11-35150351225C}">
      <dgm:prSet/>
      <dgm:spPr/>
      <dgm:t>
        <a:bodyPr/>
        <a:lstStyle/>
        <a:p>
          <a:endParaRPr lang="en-US"/>
        </a:p>
      </dgm:t>
    </dgm:pt>
    <dgm:pt modelId="{47907F8E-00B6-184B-9717-DED7201802C6}" type="parTrans" cxnId="{0EC847D1-50A8-8645-9F11-35150351225C}">
      <dgm:prSet/>
      <dgm:spPr/>
      <dgm:t>
        <a:bodyPr/>
        <a:lstStyle/>
        <a:p>
          <a:endParaRPr lang="en-US"/>
        </a:p>
      </dgm:t>
    </dgm:pt>
    <dgm:pt modelId="{98E4230A-AC32-4047-A35F-86A8C5734E11}" type="pres">
      <dgm:prSet presAssocID="{3F9AB461-A3F9-114E-84C3-505714D2C8A8}" presName="Name0" presStyleCnt="0">
        <dgm:presLayoutVars>
          <dgm:dir/>
          <dgm:animLvl val="lvl"/>
          <dgm:resizeHandles val="exact"/>
        </dgm:presLayoutVars>
      </dgm:prSet>
      <dgm:spPr/>
    </dgm:pt>
    <dgm:pt modelId="{1D917943-59B1-F041-B91E-142E80E7DF78}" type="pres">
      <dgm:prSet presAssocID="{13CE9995-BA88-3F40-B279-D18DFC9201ED}" presName="composite" presStyleCnt="0"/>
      <dgm:spPr/>
    </dgm:pt>
    <dgm:pt modelId="{A066D5FC-5002-494E-A4B8-349FD63784C4}" type="pres">
      <dgm:prSet presAssocID="{13CE9995-BA88-3F40-B279-D18DFC9201ED}" presName="parTx" presStyleLbl="alignNode1" presStyleIdx="0" presStyleCnt="4">
        <dgm:presLayoutVars>
          <dgm:chMax val="0"/>
          <dgm:chPref val="0"/>
          <dgm:bulletEnabled val="1"/>
        </dgm:presLayoutVars>
      </dgm:prSet>
      <dgm:spPr/>
    </dgm:pt>
    <dgm:pt modelId="{926FE8AC-B4D3-3542-BF9C-9F7C78977D2B}" type="pres">
      <dgm:prSet presAssocID="{13CE9995-BA88-3F40-B279-D18DFC9201ED}" presName="desTx" presStyleLbl="alignAccFollowNode1" presStyleIdx="0" presStyleCnt="4">
        <dgm:presLayoutVars>
          <dgm:bulletEnabled val="1"/>
        </dgm:presLayoutVars>
      </dgm:prSet>
      <dgm:spPr/>
    </dgm:pt>
    <dgm:pt modelId="{687CF3E9-3C1A-384E-9459-1FB71F2565E3}" type="pres">
      <dgm:prSet presAssocID="{53DDAB30-DB11-3643-9B4E-8BBBBFBB92B9}" presName="space" presStyleCnt="0"/>
      <dgm:spPr/>
    </dgm:pt>
    <dgm:pt modelId="{DAF397A8-11C1-A24C-A9DA-E8628D517DF5}" type="pres">
      <dgm:prSet presAssocID="{199E534E-77EE-8848-A7F0-1B07B277B423}" presName="composite" presStyleCnt="0"/>
      <dgm:spPr/>
    </dgm:pt>
    <dgm:pt modelId="{679923BF-C10A-3E46-B74F-3BF247620B6B}" type="pres">
      <dgm:prSet presAssocID="{199E534E-77EE-8848-A7F0-1B07B277B423}" presName="parTx" presStyleLbl="alignNode1" presStyleIdx="1" presStyleCnt="4">
        <dgm:presLayoutVars>
          <dgm:chMax val="0"/>
          <dgm:chPref val="0"/>
          <dgm:bulletEnabled val="1"/>
        </dgm:presLayoutVars>
      </dgm:prSet>
      <dgm:spPr/>
    </dgm:pt>
    <dgm:pt modelId="{5257D43D-7D8E-2A4B-B993-6078F15CC301}" type="pres">
      <dgm:prSet presAssocID="{199E534E-77EE-8848-A7F0-1B07B277B423}" presName="desTx" presStyleLbl="alignAccFollowNode1" presStyleIdx="1" presStyleCnt="4">
        <dgm:presLayoutVars>
          <dgm:bulletEnabled val="1"/>
        </dgm:presLayoutVars>
      </dgm:prSet>
      <dgm:spPr/>
    </dgm:pt>
    <dgm:pt modelId="{A242988A-3071-A240-BE7F-9ECBE37550ED}" type="pres">
      <dgm:prSet presAssocID="{968B0CE4-E8C5-884B-A700-BB3B91A523B7}" presName="space" presStyleCnt="0"/>
      <dgm:spPr/>
    </dgm:pt>
    <dgm:pt modelId="{66DFDC39-890E-054A-831A-1347A4110F16}" type="pres">
      <dgm:prSet presAssocID="{2DEF7702-12CA-1F44-8412-85A5088688A9}" presName="composite" presStyleCnt="0"/>
      <dgm:spPr/>
    </dgm:pt>
    <dgm:pt modelId="{A2A5C266-1358-1E44-919A-0CF4E4201C85}" type="pres">
      <dgm:prSet presAssocID="{2DEF7702-12CA-1F44-8412-85A5088688A9}" presName="parTx" presStyleLbl="alignNode1" presStyleIdx="2" presStyleCnt="4">
        <dgm:presLayoutVars>
          <dgm:chMax val="0"/>
          <dgm:chPref val="0"/>
          <dgm:bulletEnabled val="1"/>
        </dgm:presLayoutVars>
      </dgm:prSet>
      <dgm:spPr/>
    </dgm:pt>
    <dgm:pt modelId="{0332001F-5C85-F44A-A9D7-63D48443C131}" type="pres">
      <dgm:prSet presAssocID="{2DEF7702-12CA-1F44-8412-85A5088688A9}" presName="desTx" presStyleLbl="alignAccFollowNode1" presStyleIdx="2" presStyleCnt="4">
        <dgm:presLayoutVars>
          <dgm:bulletEnabled val="1"/>
        </dgm:presLayoutVars>
      </dgm:prSet>
      <dgm:spPr/>
    </dgm:pt>
    <dgm:pt modelId="{AC812054-589D-EF44-BD46-41DAA5308957}" type="pres">
      <dgm:prSet presAssocID="{A8B1D955-C5AD-0E4F-AD9D-C40D666CDBD3}" presName="space" presStyleCnt="0"/>
      <dgm:spPr/>
    </dgm:pt>
    <dgm:pt modelId="{C68A11FC-076C-3E45-B094-69F0AAC5E76F}" type="pres">
      <dgm:prSet presAssocID="{24172086-25CD-AB42-841A-7C0703D44A42}" presName="composite" presStyleCnt="0"/>
      <dgm:spPr/>
    </dgm:pt>
    <dgm:pt modelId="{FE9A77FB-544B-0E45-B86C-E770FB3734EA}" type="pres">
      <dgm:prSet presAssocID="{24172086-25CD-AB42-841A-7C0703D44A42}" presName="parTx" presStyleLbl="alignNode1" presStyleIdx="3" presStyleCnt="4">
        <dgm:presLayoutVars>
          <dgm:chMax val="0"/>
          <dgm:chPref val="0"/>
          <dgm:bulletEnabled val="1"/>
        </dgm:presLayoutVars>
      </dgm:prSet>
      <dgm:spPr/>
    </dgm:pt>
    <dgm:pt modelId="{8DBE9303-FB3A-334A-ACFE-5BB3D86D082F}" type="pres">
      <dgm:prSet presAssocID="{24172086-25CD-AB42-841A-7C0703D44A42}" presName="desTx" presStyleLbl="alignAccFollowNode1" presStyleIdx="3" presStyleCnt="4">
        <dgm:presLayoutVars>
          <dgm:bulletEnabled val="1"/>
        </dgm:presLayoutVars>
      </dgm:prSet>
      <dgm:spPr/>
    </dgm:pt>
  </dgm:ptLst>
  <dgm:cxnLst>
    <dgm:cxn modelId="{0C142505-48BC-5740-ADCC-8FFE6F4F9773}" srcId="{13CE9995-BA88-3F40-B279-D18DFC9201ED}" destId="{093E1221-134F-A349-9B42-DE94ADF8FBEA}" srcOrd="2" destOrd="0" parTransId="{A1F2A826-1914-E74E-9BBC-42DAA4D53F21}" sibTransId="{6A100D5F-FDB5-C24C-92F5-896382C2C53A}"/>
    <dgm:cxn modelId="{12999816-F378-B24A-BC98-9FC8623BAF35}" srcId="{3F9AB461-A3F9-114E-84C3-505714D2C8A8}" destId="{13CE9995-BA88-3F40-B279-D18DFC9201ED}" srcOrd="0" destOrd="0" parTransId="{749696B4-4623-FE48-BBB9-54068C28E82B}" sibTransId="{53DDAB30-DB11-3643-9B4E-8BBBBFBB92B9}"/>
    <dgm:cxn modelId="{5FE0241D-B915-944E-82AE-CAD14538DBC2}" type="presOf" srcId="{AEB293C5-03C6-5344-A4E0-664F07031B8C}" destId="{5257D43D-7D8E-2A4B-B993-6078F15CC301}" srcOrd="0" destOrd="0" presId="urn:microsoft.com/office/officeart/2005/8/layout/hList1"/>
    <dgm:cxn modelId="{1620851E-B277-9F4E-9D6A-52A4AAB4EE8A}" type="presOf" srcId="{A7116149-26FD-554C-95B8-8D266CCF03C3}" destId="{926FE8AC-B4D3-3542-BF9C-9F7C78977D2B}" srcOrd="0" destOrd="0" presId="urn:microsoft.com/office/officeart/2005/8/layout/hList1"/>
    <dgm:cxn modelId="{22185532-CF53-CD45-89A9-B62CE9C4B47E}" type="presOf" srcId="{24172086-25CD-AB42-841A-7C0703D44A42}" destId="{FE9A77FB-544B-0E45-B86C-E770FB3734EA}" srcOrd="0" destOrd="0" presId="urn:microsoft.com/office/officeart/2005/8/layout/hList1"/>
    <dgm:cxn modelId="{A5690135-ED10-434A-BD34-849B1169D7AD}" type="presOf" srcId="{3F7D21A0-18D7-4343-8383-90376458D8C0}" destId="{926FE8AC-B4D3-3542-BF9C-9F7C78977D2B}" srcOrd="0" destOrd="1" presId="urn:microsoft.com/office/officeart/2005/8/layout/hList1"/>
    <dgm:cxn modelId="{09C0C73D-DAB1-744D-8B7F-F961963F0B16}" srcId="{3F9AB461-A3F9-114E-84C3-505714D2C8A8}" destId="{2DEF7702-12CA-1F44-8412-85A5088688A9}" srcOrd="2" destOrd="0" parTransId="{2A1DAC04-215B-2546-8377-6917CA2FAE0B}" sibTransId="{A8B1D955-C5AD-0E4F-AD9D-C40D666CDBD3}"/>
    <dgm:cxn modelId="{F4DC704B-ED74-3742-99CB-50A8F97B1DA5}" type="presOf" srcId="{13CE9995-BA88-3F40-B279-D18DFC9201ED}" destId="{A066D5FC-5002-494E-A4B8-349FD63784C4}" srcOrd="0" destOrd="0" presId="urn:microsoft.com/office/officeart/2005/8/layout/hList1"/>
    <dgm:cxn modelId="{5A077D4F-E520-B544-AAE4-93B42A64FAC2}" type="presOf" srcId="{093E1221-134F-A349-9B42-DE94ADF8FBEA}" destId="{926FE8AC-B4D3-3542-BF9C-9F7C78977D2B}" srcOrd="0" destOrd="2" presId="urn:microsoft.com/office/officeart/2005/8/layout/hList1"/>
    <dgm:cxn modelId="{C032D769-B164-1D43-ABA2-88492F5CEB08}" srcId="{13CE9995-BA88-3F40-B279-D18DFC9201ED}" destId="{A7116149-26FD-554C-95B8-8D266CCF03C3}" srcOrd="0" destOrd="0" parTransId="{401FB847-2C64-154D-BEA7-4C4B133FCA91}" sibTransId="{68CAF280-B7F8-E346-8324-C2A33D39C28D}"/>
    <dgm:cxn modelId="{7A85C66A-C23A-734C-86C4-40AB2E26BC4F}" type="presOf" srcId="{EFECFAE7-F7AD-6649-A2E6-89D828D699A6}" destId="{0332001F-5C85-F44A-A9D7-63D48443C131}" srcOrd="0" destOrd="0" presId="urn:microsoft.com/office/officeart/2005/8/layout/hList1"/>
    <dgm:cxn modelId="{FF86F96D-6916-5746-847D-FD39E821DFF0}" type="presOf" srcId="{2DEF7702-12CA-1F44-8412-85A5088688A9}" destId="{A2A5C266-1358-1E44-919A-0CF4E4201C85}" srcOrd="0" destOrd="0" presId="urn:microsoft.com/office/officeart/2005/8/layout/hList1"/>
    <dgm:cxn modelId="{FD7AD88F-6B82-544D-A2D7-AD06CD4C8314}" srcId="{3F9AB461-A3F9-114E-84C3-505714D2C8A8}" destId="{24172086-25CD-AB42-841A-7C0703D44A42}" srcOrd="3" destOrd="0" parTransId="{2DDF058C-26EB-DE41-9CE3-1089FECB6209}" sibTransId="{DDF6C962-5C39-BB46-AA63-55A00A1B1FD4}"/>
    <dgm:cxn modelId="{0159FD99-9D43-EA40-98F1-C47D9E59C595}" srcId="{199E534E-77EE-8848-A7F0-1B07B277B423}" destId="{AEB293C5-03C6-5344-A4E0-664F07031B8C}" srcOrd="0" destOrd="0" parTransId="{26A3344A-79DB-E84F-9B26-14FF6DC97791}" sibTransId="{7DD2749A-7E01-1F47-B091-02BFCFC242FE}"/>
    <dgm:cxn modelId="{ABE692B1-4E4E-6E44-965D-77E8E5FA5711}" srcId="{2DEF7702-12CA-1F44-8412-85A5088688A9}" destId="{EFECFAE7-F7AD-6649-A2E6-89D828D699A6}" srcOrd="0" destOrd="0" parTransId="{ACAD616C-F89E-0640-A1B5-7472781B2432}" sibTransId="{10D1AD91-D666-1A45-99DA-D0AD4BACED72}"/>
    <dgm:cxn modelId="{B85FF6B3-2341-7B4C-9D48-665C628EF1D0}" type="presOf" srcId="{3F9AB461-A3F9-114E-84C3-505714D2C8A8}" destId="{98E4230A-AC32-4047-A35F-86A8C5734E11}" srcOrd="0" destOrd="0" presId="urn:microsoft.com/office/officeart/2005/8/layout/hList1"/>
    <dgm:cxn modelId="{760DECB7-F43D-CC46-A2D0-A991358F8EA7}" type="presOf" srcId="{584A913A-A28A-314D-B27E-FBB24890794D}" destId="{8DBE9303-FB3A-334A-ACFE-5BB3D86D082F}" srcOrd="0" destOrd="0" presId="urn:microsoft.com/office/officeart/2005/8/layout/hList1"/>
    <dgm:cxn modelId="{64F913CA-9361-2D4B-8AAB-1829D30D20CE}" srcId="{3F9AB461-A3F9-114E-84C3-505714D2C8A8}" destId="{199E534E-77EE-8848-A7F0-1B07B277B423}" srcOrd="1" destOrd="0" parTransId="{18519380-6CC4-D14D-8E16-F9547D86C49A}" sibTransId="{968B0CE4-E8C5-884B-A700-BB3B91A523B7}"/>
    <dgm:cxn modelId="{0EC847D1-50A8-8645-9F11-35150351225C}" srcId="{24172086-25CD-AB42-841A-7C0703D44A42}" destId="{584A913A-A28A-314D-B27E-FBB24890794D}" srcOrd="0" destOrd="0" parTransId="{47907F8E-00B6-184B-9717-DED7201802C6}" sibTransId="{164A0790-75C6-2B4D-AF1C-6B861646E6E2}"/>
    <dgm:cxn modelId="{CB700ED5-7F7D-AC46-BA54-95FA9408A39E}" srcId="{13CE9995-BA88-3F40-B279-D18DFC9201ED}" destId="{3F7D21A0-18D7-4343-8383-90376458D8C0}" srcOrd="1" destOrd="0" parTransId="{76B7B871-2A83-6947-B956-01133D639D14}" sibTransId="{B638271C-A921-D347-9F82-C953DF5B2712}"/>
    <dgm:cxn modelId="{5B3F70E8-E438-E541-9384-DBB6B7E70313}" type="presOf" srcId="{199E534E-77EE-8848-A7F0-1B07B277B423}" destId="{679923BF-C10A-3E46-B74F-3BF247620B6B}" srcOrd="0" destOrd="0" presId="urn:microsoft.com/office/officeart/2005/8/layout/hList1"/>
    <dgm:cxn modelId="{49630507-D1C1-2948-BA96-5BEE53A7B549}" type="presParOf" srcId="{98E4230A-AC32-4047-A35F-86A8C5734E11}" destId="{1D917943-59B1-F041-B91E-142E80E7DF78}" srcOrd="0" destOrd="0" presId="urn:microsoft.com/office/officeart/2005/8/layout/hList1"/>
    <dgm:cxn modelId="{2EFB8C84-7938-AE42-B42A-4BA1FAC1058C}" type="presParOf" srcId="{1D917943-59B1-F041-B91E-142E80E7DF78}" destId="{A066D5FC-5002-494E-A4B8-349FD63784C4}" srcOrd="0" destOrd="0" presId="urn:microsoft.com/office/officeart/2005/8/layout/hList1"/>
    <dgm:cxn modelId="{7A9876AF-58B4-8C43-8076-500D8D3003DB}" type="presParOf" srcId="{1D917943-59B1-F041-B91E-142E80E7DF78}" destId="{926FE8AC-B4D3-3542-BF9C-9F7C78977D2B}" srcOrd="1" destOrd="0" presId="urn:microsoft.com/office/officeart/2005/8/layout/hList1"/>
    <dgm:cxn modelId="{C9FA4CD1-CF19-9842-B40F-6AD8C6DBC5D6}" type="presParOf" srcId="{98E4230A-AC32-4047-A35F-86A8C5734E11}" destId="{687CF3E9-3C1A-384E-9459-1FB71F2565E3}" srcOrd="1" destOrd="0" presId="urn:microsoft.com/office/officeart/2005/8/layout/hList1"/>
    <dgm:cxn modelId="{9EBAEF6C-7538-404D-B688-89193B42ACB3}" type="presParOf" srcId="{98E4230A-AC32-4047-A35F-86A8C5734E11}" destId="{DAF397A8-11C1-A24C-A9DA-E8628D517DF5}" srcOrd="2" destOrd="0" presId="urn:microsoft.com/office/officeart/2005/8/layout/hList1"/>
    <dgm:cxn modelId="{2D89F193-2FE8-524F-B5B5-C08029CF4F28}" type="presParOf" srcId="{DAF397A8-11C1-A24C-A9DA-E8628D517DF5}" destId="{679923BF-C10A-3E46-B74F-3BF247620B6B}" srcOrd="0" destOrd="0" presId="urn:microsoft.com/office/officeart/2005/8/layout/hList1"/>
    <dgm:cxn modelId="{F9522754-1320-5949-B435-98A582717666}" type="presParOf" srcId="{DAF397A8-11C1-A24C-A9DA-E8628D517DF5}" destId="{5257D43D-7D8E-2A4B-B993-6078F15CC301}" srcOrd="1" destOrd="0" presId="urn:microsoft.com/office/officeart/2005/8/layout/hList1"/>
    <dgm:cxn modelId="{302883FB-DA78-724B-92E4-D4854B6F3830}" type="presParOf" srcId="{98E4230A-AC32-4047-A35F-86A8C5734E11}" destId="{A242988A-3071-A240-BE7F-9ECBE37550ED}" srcOrd="3" destOrd="0" presId="urn:microsoft.com/office/officeart/2005/8/layout/hList1"/>
    <dgm:cxn modelId="{E3B08ED4-FF98-6641-8A76-B8EA7CD06F0A}" type="presParOf" srcId="{98E4230A-AC32-4047-A35F-86A8C5734E11}" destId="{66DFDC39-890E-054A-831A-1347A4110F16}" srcOrd="4" destOrd="0" presId="urn:microsoft.com/office/officeart/2005/8/layout/hList1"/>
    <dgm:cxn modelId="{F009E34E-3D6F-7E44-B506-875D794A9296}" type="presParOf" srcId="{66DFDC39-890E-054A-831A-1347A4110F16}" destId="{A2A5C266-1358-1E44-919A-0CF4E4201C85}" srcOrd="0" destOrd="0" presId="urn:microsoft.com/office/officeart/2005/8/layout/hList1"/>
    <dgm:cxn modelId="{98B883A1-34C3-9045-B184-F820495B88F9}" type="presParOf" srcId="{66DFDC39-890E-054A-831A-1347A4110F16}" destId="{0332001F-5C85-F44A-A9D7-63D48443C131}" srcOrd="1" destOrd="0" presId="urn:microsoft.com/office/officeart/2005/8/layout/hList1"/>
    <dgm:cxn modelId="{15B1D691-825C-914F-A5E7-831558F060D0}" type="presParOf" srcId="{98E4230A-AC32-4047-A35F-86A8C5734E11}" destId="{AC812054-589D-EF44-BD46-41DAA5308957}" srcOrd="5" destOrd="0" presId="urn:microsoft.com/office/officeart/2005/8/layout/hList1"/>
    <dgm:cxn modelId="{72B96982-6671-B347-8BD4-8832E9F10A6B}" type="presParOf" srcId="{98E4230A-AC32-4047-A35F-86A8C5734E11}" destId="{C68A11FC-076C-3E45-B094-69F0AAC5E76F}" srcOrd="6" destOrd="0" presId="urn:microsoft.com/office/officeart/2005/8/layout/hList1"/>
    <dgm:cxn modelId="{7FD67F4A-B961-B544-A2F7-9B8CA9AA96F0}" type="presParOf" srcId="{C68A11FC-076C-3E45-B094-69F0AAC5E76F}" destId="{FE9A77FB-544B-0E45-B86C-E770FB3734EA}" srcOrd="0" destOrd="0" presId="urn:microsoft.com/office/officeart/2005/8/layout/hList1"/>
    <dgm:cxn modelId="{63FCABDF-F3C0-8D47-95C8-4A88C9708CD5}" type="presParOf" srcId="{C68A11FC-076C-3E45-B094-69F0AAC5E76F}" destId="{8DBE9303-FB3A-334A-ACFE-5BB3D86D08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6D5FC-5002-494E-A4B8-349FD63784C4}">
      <dsp:nvSpPr>
        <dsp:cNvPr id="0" name=""/>
        <dsp:cNvSpPr/>
      </dsp:nvSpPr>
      <dsp:spPr>
        <a:xfrm>
          <a:off x="2646" y="364"/>
          <a:ext cx="2580385"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I&amp;E Basics</a:t>
          </a:r>
        </a:p>
      </dsp:txBody>
      <dsp:txXfrm>
        <a:off x="2646" y="364"/>
        <a:ext cx="2580385" cy="604800"/>
      </dsp:txXfrm>
    </dsp:sp>
    <dsp:sp modelId="{926FE8AC-B4D3-3542-BF9C-9F7C78977D2B}">
      <dsp:nvSpPr>
        <dsp:cNvPr id="0" name=""/>
        <dsp:cNvSpPr/>
      </dsp:nvSpPr>
      <dsp:spPr>
        <a:xfrm>
          <a:off x="2646" y="605164"/>
          <a:ext cx="2580385" cy="27662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Introduction to Innovation and Entrepreneurship</a:t>
          </a:r>
          <a:r>
            <a:rPr lang="en-US" sz="2100" kern="1200" baseline="0" dirty="0">
              <a:latin typeface="Arial" panose="020B0604020202020204" pitchFamily="34" charset="0"/>
              <a:cs typeface="Arial" panose="020B0604020202020204" pitchFamily="34" charset="0"/>
            </a:rPr>
            <a:t> (I&amp;E) terminology, lectures and online contents</a:t>
          </a:r>
          <a:endParaRPr lang="en-US" sz="2100" kern="1200" dirty="0">
            <a:latin typeface="Arial" panose="020B0604020202020204" pitchFamily="34" charset="0"/>
            <a:cs typeface="Arial" panose="020B0604020202020204" pitchFamily="34" charset="0"/>
          </a:endParaRPr>
        </a:p>
      </dsp:txBody>
      <dsp:txXfrm>
        <a:off x="2646" y="605164"/>
        <a:ext cx="2580385" cy="2766284"/>
      </dsp:txXfrm>
    </dsp:sp>
    <dsp:sp modelId="{679923BF-C10A-3E46-B74F-3BF247620B6B}">
      <dsp:nvSpPr>
        <dsp:cNvPr id="0" name=""/>
        <dsp:cNvSpPr/>
      </dsp:nvSpPr>
      <dsp:spPr>
        <a:xfrm>
          <a:off x="2944286" y="364"/>
          <a:ext cx="2580385"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Mini BD Lab</a:t>
          </a:r>
        </a:p>
      </dsp:txBody>
      <dsp:txXfrm>
        <a:off x="2944286" y="364"/>
        <a:ext cx="2580385" cy="604800"/>
      </dsp:txXfrm>
    </dsp:sp>
    <dsp:sp modelId="{5257D43D-7D8E-2A4B-B993-6078F15CC301}">
      <dsp:nvSpPr>
        <dsp:cNvPr id="0" name=""/>
        <dsp:cNvSpPr/>
      </dsp:nvSpPr>
      <dsp:spPr>
        <a:xfrm>
          <a:off x="2944286" y="605164"/>
          <a:ext cx="2580385" cy="27662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Covers basic terminology about business development and business plan, analysis of a small innovative business case</a:t>
          </a:r>
        </a:p>
      </dsp:txBody>
      <dsp:txXfrm>
        <a:off x="2944286" y="605164"/>
        <a:ext cx="2580385" cy="2766284"/>
      </dsp:txXfrm>
    </dsp:sp>
    <dsp:sp modelId="{FE9A77FB-544B-0E45-B86C-E770FB3734EA}">
      <dsp:nvSpPr>
        <dsp:cNvPr id="0" name=""/>
        <dsp:cNvSpPr/>
      </dsp:nvSpPr>
      <dsp:spPr>
        <a:xfrm>
          <a:off x="5885925" y="364"/>
          <a:ext cx="2580385" cy="604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Project management</a:t>
          </a:r>
        </a:p>
      </dsp:txBody>
      <dsp:txXfrm>
        <a:off x="5885925" y="364"/>
        <a:ext cx="2580385" cy="604800"/>
      </dsp:txXfrm>
    </dsp:sp>
    <dsp:sp modelId="{8DBE9303-FB3A-334A-ACFE-5BB3D86D082F}">
      <dsp:nvSpPr>
        <dsp:cNvPr id="0" name=""/>
        <dsp:cNvSpPr/>
      </dsp:nvSpPr>
      <dsp:spPr>
        <a:xfrm>
          <a:off x="5885925" y="605164"/>
          <a:ext cx="2580385" cy="27662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Covers different project management techniques, waterfall, agile, rational for choosing project management methodology</a:t>
          </a:r>
        </a:p>
      </dsp:txBody>
      <dsp:txXfrm>
        <a:off x="5885925" y="605164"/>
        <a:ext cx="2580385" cy="2766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6D5FC-5002-494E-A4B8-349FD63784C4}">
      <dsp:nvSpPr>
        <dsp:cNvPr id="0" name=""/>
        <dsp:cNvSpPr/>
      </dsp:nvSpPr>
      <dsp:spPr>
        <a:xfrm>
          <a:off x="3953" y="265945"/>
          <a:ext cx="2377306" cy="950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BD Lab core</a:t>
          </a:r>
        </a:p>
      </dsp:txBody>
      <dsp:txXfrm>
        <a:off x="3953" y="265945"/>
        <a:ext cx="2377306" cy="950922"/>
      </dsp:txXfrm>
    </dsp:sp>
    <dsp:sp modelId="{926FE8AC-B4D3-3542-BF9C-9F7C78977D2B}">
      <dsp:nvSpPr>
        <dsp:cNvPr id="0" name=""/>
        <dsp:cNvSpPr/>
      </dsp:nvSpPr>
      <dsp:spPr>
        <a:xfrm>
          <a:off x="3953" y="1216867"/>
          <a:ext cx="2377306" cy="286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Main business development exercise</a:t>
          </a:r>
        </a:p>
        <a:p>
          <a:pPr marL="228600" lvl="1" indent="-228600" algn="l" defTabSz="933450">
            <a:lnSpc>
              <a:spcPct val="90000"/>
            </a:lnSpc>
            <a:spcBef>
              <a:spcPct val="0"/>
            </a:spcBef>
            <a:spcAft>
              <a:spcPct val="15000"/>
            </a:spcAft>
            <a:buChar char="•"/>
          </a:pPr>
          <a:r>
            <a:rPr lang="en-US" sz="21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Living Lab (Brigitte </a:t>
          </a:r>
          <a:r>
            <a:rPr lang="en-US" sz="2100" kern="1200" dirty="0" err="1">
              <a:solidFill>
                <a:prstClr val="black">
                  <a:hueOff val="0"/>
                  <a:satOff val="0"/>
                  <a:lumOff val="0"/>
                  <a:alphaOff val="0"/>
                </a:prstClr>
              </a:solidFill>
              <a:latin typeface="Arial" panose="020B0604020202020204" pitchFamily="34" charset="0"/>
              <a:ea typeface="+mn-ea"/>
              <a:cs typeface="Arial" panose="020B0604020202020204" pitchFamily="34" charset="0"/>
            </a:rPr>
            <a:t>Trouse</a:t>
          </a:r>
          <a:r>
            <a:rPr lang="en-US" sz="21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t>
          </a:r>
        </a:p>
        <a:p>
          <a:pPr marL="228600" lvl="1" indent="-228600" algn="l" defTabSz="933450">
            <a:lnSpc>
              <a:spcPct val="90000"/>
            </a:lnSpc>
            <a:spcBef>
              <a:spcPct val="0"/>
            </a:spcBef>
            <a:spcAft>
              <a:spcPct val="15000"/>
            </a:spcAft>
            <a:buChar char="•"/>
          </a:pPr>
          <a:r>
            <a:rPr lang="en-US" sz="21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Entrepreneurial finance (M. </a:t>
          </a:r>
          <a:r>
            <a:rPr lang="en-US" sz="2100" kern="1200" dirty="0" err="1">
              <a:solidFill>
                <a:prstClr val="black">
                  <a:hueOff val="0"/>
                  <a:satOff val="0"/>
                  <a:lumOff val="0"/>
                  <a:alphaOff val="0"/>
                </a:prstClr>
              </a:solidFill>
              <a:latin typeface="Arial" panose="020B0604020202020204" pitchFamily="34" charset="0"/>
              <a:ea typeface="+mn-ea"/>
              <a:cs typeface="Arial" panose="020B0604020202020204" pitchFamily="34" charset="0"/>
            </a:rPr>
            <a:t>Callois</a:t>
          </a:r>
          <a:r>
            <a:rPr lang="en-US" sz="2100" kern="1200" dirty="0">
              <a:solidFill>
                <a:prstClr val="black">
                  <a:hueOff val="0"/>
                  <a:satOff val="0"/>
                  <a:lumOff val="0"/>
                  <a:alphaOff val="0"/>
                </a:prstClr>
              </a:solidFill>
              <a:latin typeface="Arial" panose="020B0604020202020204" pitchFamily="34" charset="0"/>
              <a:ea typeface="+mn-ea"/>
              <a:cs typeface="Arial" panose="020B0604020202020204" pitchFamily="34" charset="0"/>
            </a:rPr>
            <a:t>)</a:t>
          </a:r>
        </a:p>
      </dsp:txBody>
      <dsp:txXfrm>
        <a:off x="3953" y="1216867"/>
        <a:ext cx="2377306" cy="2868524"/>
      </dsp:txXfrm>
    </dsp:sp>
    <dsp:sp modelId="{679923BF-C10A-3E46-B74F-3BF247620B6B}">
      <dsp:nvSpPr>
        <dsp:cNvPr id="0" name=""/>
        <dsp:cNvSpPr/>
      </dsp:nvSpPr>
      <dsp:spPr>
        <a:xfrm>
          <a:off x="2714082" y="265945"/>
          <a:ext cx="2377306" cy="950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Data science for business</a:t>
          </a:r>
        </a:p>
      </dsp:txBody>
      <dsp:txXfrm>
        <a:off x="2714082" y="265945"/>
        <a:ext cx="2377306" cy="950922"/>
      </dsp:txXfrm>
    </dsp:sp>
    <dsp:sp modelId="{5257D43D-7D8E-2A4B-B993-6078F15CC301}">
      <dsp:nvSpPr>
        <dsp:cNvPr id="0" name=""/>
        <dsp:cNvSpPr/>
      </dsp:nvSpPr>
      <dsp:spPr>
        <a:xfrm>
          <a:off x="2714082" y="1216867"/>
          <a:ext cx="2377306" cy="286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Understand introductory concepts of machine learning, and how they can implement machine learning in business. </a:t>
          </a:r>
        </a:p>
      </dsp:txBody>
      <dsp:txXfrm>
        <a:off x="2714082" y="1216867"/>
        <a:ext cx="2377306" cy="2868524"/>
      </dsp:txXfrm>
    </dsp:sp>
    <dsp:sp modelId="{A2A5C266-1358-1E44-919A-0CF4E4201C85}">
      <dsp:nvSpPr>
        <dsp:cNvPr id="0" name=""/>
        <dsp:cNvSpPr/>
      </dsp:nvSpPr>
      <dsp:spPr>
        <a:xfrm>
          <a:off x="5424211" y="265945"/>
          <a:ext cx="2377306" cy="950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Innovation management in large organizations</a:t>
          </a:r>
        </a:p>
      </dsp:txBody>
      <dsp:txXfrm>
        <a:off x="5424211" y="265945"/>
        <a:ext cx="2377306" cy="950922"/>
      </dsp:txXfrm>
    </dsp:sp>
    <dsp:sp modelId="{0332001F-5C85-F44A-A9D7-63D48443C131}">
      <dsp:nvSpPr>
        <dsp:cNvPr id="0" name=""/>
        <dsp:cNvSpPr/>
      </dsp:nvSpPr>
      <dsp:spPr>
        <a:xfrm>
          <a:off x="5424211" y="1216867"/>
          <a:ext cx="2377306" cy="286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Management practices related to creating and diffusion of successful innovations inside large organizations</a:t>
          </a:r>
        </a:p>
      </dsp:txBody>
      <dsp:txXfrm>
        <a:off x="5424211" y="1216867"/>
        <a:ext cx="2377306" cy="2868524"/>
      </dsp:txXfrm>
    </dsp:sp>
    <dsp:sp modelId="{FE9A77FB-544B-0E45-B86C-E770FB3734EA}">
      <dsp:nvSpPr>
        <dsp:cNvPr id="0" name=""/>
        <dsp:cNvSpPr/>
      </dsp:nvSpPr>
      <dsp:spPr>
        <a:xfrm>
          <a:off x="8134340" y="265945"/>
          <a:ext cx="2377306" cy="95092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Digital innovations in fintech</a:t>
          </a:r>
        </a:p>
      </dsp:txBody>
      <dsp:txXfrm>
        <a:off x="8134340" y="265945"/>
        <a:ext cx="2377306" cy="950922"/>
      </dsp:txXfrm>
    </dsp:sp>
    <dsp:sp modelId="{8DBE9303-FB3A-334A-ACFE-5BB3D86D082F}">
      <dsp:nvSpPr>
        <dsp:cNvPr id="0" name=""/>
        <dsp:cNvSpPr/>
      </dsp:nvSpPr>
      <dsp:spPr>
        <a:xfrm>
          <a:off x="8134340" y="1216867"/>
          <a:ext cx="2377306" cy="286852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Understand the fintech ecosystem and different digital innovations in different domains (payments, real estate, trading)</a:t>
          </a:r>
        </a:p>
      </dsp:txBody>
      <dsp:txXfrm>
        <a:off x="8134340" y="1216867"/>
        <a:ext cx="2377306" cy="28685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F6BEEDC-60A4-45FD-8FCE-377ECF421C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1A6E26C-6C30-4BC5-809E-C5F04E406B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50D7A4-8F8D-43F0-838B-A2F1B2398F87}" type="datetimeFigureOut">
              <a:rPr lang="nl-NL" smtClean="0"/>
              <a:t>26-04-21</a:t>
            </a:fld>
            <a:endParaRPr lang="nl-NL"/>
          </a:p>
        </p:txBody>
      </p:sp>
      <p:sp>
        <p:nvSpPr>
          <p:cNvPr id="4" name="Tijdelijke aanduiding voor voettekst 3">
            <a:extLst>
              <a:ext uri="{FF2B5EF4-FFF2-40B4-BE49-F238E27FC236}">
                <a16:creationId xmlns:a16="http://schemas.microsoft.com/office/drawing/2014/main" id="{C6BE6EBA-74B0-4ED3-BDFC-9903BA1B9F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EFDDEBCC-31C4-4254-9B41-D986E53626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DFED12-F16E-4336-840C-B4436C041C4F}" type="slidenum">
              <a:rPr lang="nl-NL" smtClean="0"/>
              <a:t>‹#›</a:t>
            </a:fld>
            <a:endParaRPr lang="nl-NL"/>
          </a:p>
        </p:txBody>
      </p:sp>
    </p:spTree>
    <p:extLst>
      <p:ext uri="{BB962C8B-B14F-4D97-AF65-F5344CB8AC3E}">
        <p14:creationId xmlns:p14="http://schemas.microsoft.com/office/powerpoint/2010/main" val="3313499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35D1B-16F2-B245-B079-2CE6DDFEE38A}" type="datetimeFigureOut">
              <a:rPr lang="en-US" smtClean="0"/>
              <a:t>4/26/21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F1FFB-0425-BE44-AB8C-F2367839F015}" type="slidenum">
              <a:rPr lang="en-US" smtClean="0"/>
              <a:t>‹#›</a:t>
            </a:fld>
            <a:endParaRPr lang="en-US"/>
          </a:p>
        </p:txBody>
      </p:sp>
    </p:spTree>
    <p:extLst>
      <p:ext uri="{BB962C8B-B14F-4D97-AF65-F5344CB8AC3E}">
        <p14:creationId xmlns:p14="http://schemas.microsoft.com/office/powerpoint/2010/main" val="669277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7F1FFB-0425-BE44-AB8C-F2367839F015}" type="slidenum">
              <a:rPr lang="en-US" smtClean="0"/>
              <a:t>4</a:t>
            </a:fld>
            <a:endParaRPr lang="en-US"/>
          </a:p>
        </p:txBody>
      </p:sp>
    </p:spTree>
    <p:extLst>
      <p:ext uri="{BB962C8B-B14F-4D97-AF65-F5344CB8AC3E}">
        <p14:creationId xmlns:p14="http://schemas.microsoft.com/office/powerpoint/2010/main" val="86962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7F1FFB-0425-BE44-AB8C-F2367839F015}" type="slidenum">
              <a:rPr lang="en-US" smtClean="0"/>
              <a:t>5</a:t>
            </a:fld>
            <a:endParaRPr lang="en-US"/>
          </a:p>
        </p:txBody>
      </p:sp>
    </p:spTree>
    <p:extLst>
      <p:ext uri="{BB962C8B-B14F-4D97-AF65-F5344CB8AC3E}">
        <p14:creationId xmlns:p14="http://schemas.microsoft.com/office/powerpoint/2010/main" val="91802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7F1FFB-0425-BE44-AB8C-F2367839F015}" type="slidenum">
              <a:rPr lang="en-US" smtClean="0"/>
              <a:t>11</a:t>
            </a:fld>
            <a:endParaRPr lang="en-US"/>
          </a:p>
        </p:txBody>
      </p:sp>
    </p:spTree>
    <p:extLst>
      <p:ext uri="{BB962C8B-B14F-4D97-AF65-F5344CB8AC3E}">
        <p14:creationId xmlns:p14="http://schemas.microsoft.com/office/powerpoint/2010/main" val="199490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B8235268-6DC5-6C41-906C-0415220BB15B}" type="slidenum">
              <a:rPr lang="en-US" smtClean="0"/>
              <a:t>16</a:t>
            </a:fld>
            <a:endParaRPr lang="en-US"/>
          </a:p>
        </p:txBody>
      </p:sp>
    </p:spTree>
    <p:extLst>
      <p:ext uri="{BB962C8B-B14F-4D97-AF65-F5344CB8AC3E}">
        <p14:creationId xmlns:p14="http://schemas.microsoft.com/office/powerpoint/2010/main" val="237893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5"/>
          </p:nvPr>
        </p:nvSpPr>
        <p:spPr/>
        <p:txBody>
          <a:bodyPr/>
          <a:lstStyle/>
          <a:p>
            <a:fld id="{B8235268-6DC5-6C41-906C-0415220BB15B}" type="slidenum">
              <a:rPr lang="en-US" smtClean="0"/>
              <a:t>18</a:t>
            </a:fld>
            <a:endParaRPr lang="en-US"/>
          </a:p>
        </p:txBody>
      </p:sp>
    </p:spTree>
    <p:extLst>
      <p:ext uri="{BB962C8B-B14F-4D97-AF65-F5344CB8AC3E}">
        <p14:creationId xmlns:p14="http://schemas.microsoft.com/office/powerpoint/2010/main" val="1749995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2C05FF8C-206E-4910-9F30-CD6CD5733E39}"/>
              </a:ext>
            </a:extLst>
          </p:cNvPr>
          <p:cNvSpPr txBox="1"/>
          <p:nvPr userDrawn="1"/>
        </p:nvSpPr>
        <p:spPr>
          <a:xfrm>
            <a:off x="0" y="0"/>
            <a:ext cx="12192000" cy="6858481"/>
          </a:xfrm>
          <a:prstGeom prst="rect">
            <a:avLst/>
          </a:prstGeom>
          <a:solidFill>
            <a:srgbClr val="061945"/>
          </a:solidFill>
        </p:spPr>
        <p:txBody>
          <a:bodyPr wrap="square" rtlCol="0">
            <a:spAutoFit/>
          </a:bodyPr>
          <a:lstStyle/>
          <a:p>
            <a:endParaRPr lang="en-US"/>
          </a:p>
        </p:txBody>
      </p:sp>
      <p:grpSp>
        <p:nvGrpSpPr>
          <p:cNvPr id="33" name="Groep 32">
            <a:extLst>
              <a:ext uri="{FF2B5EF4-FFF2-40B4-BE49-F238E27FC236}">
                <a16:creationId xmlns:a16="http://schemas.microsoft.com/office/drawing/2014/main" id="{1AA34930-80D1-4201-91F9-0A0EA3C6586B}"/>
              </a:ext>
            </a:extLst>
          </p:cNvPr>
          <p:cNvGrpSpPr/>
          <p:nvPr userDrawn="1"/>
        </p:nvGrpSpPr>
        <p:grpSpPr>
          <a:xfrm>
            <a:off x="1638300" y="1959686"/>
            <a:ext cx="2319824" cy="2723880"/>
            <a:chOff x="1253292" y="1607127"/>
            <a:chExt cx="3070790" cy="3605646"/>
          </a:xfrm>
        </p:grpSpPr>
        <p:cxnSp>
          <p:nvCxnSpPr>
            <p:cNvPr id="9" name="Straight Connector 12">
              <a:extLst>
                <a:ext uri="{FF2B5EF4-FFF2-40B4-BE49-F238E27FC236}">
                  <a16:creationId xmlns:a16="http://schemas.microsoft.com/office/drawing/2014/main" id="{84DF0D2F-CBA5-49B8-8AE5-131273184928}"/>
                </a:ext>
              </a:extLst>
            </p:cNvPr>
            <p:cNvCxnSpPr>
              <a:cxnSpLocks/>
            </p:cNvCxnSpPr>
            <p:nvPr userDrawn="1"/>
          </p:nvCxnSpPr>
          <p:spPr>
            <a:xfrm>
              <a:off x="4324081" y="1607127"/>
              <a:ext cx="1" cy="3488748"/>
            </a:xfrm>
            <a:prstGeom prst="line">
              <a:avLst/>
            </a:prstGeom>
            <a:ln w="6350">
              <a:solidFill>
                <a:srgbClr val="838CA2"/>
              </a:solidFill>
            </a:ln>
          </p:spPr>
          <p:style>
            <a:lnRef idx="1">
              <a:schemeClr val="accent1"/>
            </a:lnRef>
            <a:fillRef idx="0">
              <a:schemeClr val="accent1"/>
            </a:fillRef>
            <a:effectRef idx="0">
              <a:schemeClr val="accent1"/>
            </a:effectRef>
            <a:fontRef idx="minor">
              <a:schemeClr val="tx1"/>
            </a:fontRef>
          </p:style>
        </p:cxnSp>
        <p:pic>
          <p:nvPicPr>
            <p:cNvPr id="11" name="Picture 3">
              <a:extLst>
                <a:ext uri="{FF2B5EF4-FFF2-40B4-BE49-F238E27FC236}">
                  <a16:creationId xmlns:a16="http://schemas.microsoft.com/office/drawing/2014/main" id="{83C6DD65-D41B-4BDD-A72E-DDC3A693A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3292" y="1607127"/>
              <a:ext cx="2545162" cy="3605646"/>
            </a:xfrm>
            <a:prstGeom prst="rect">
              <a:avLst/>
            </a:prstGeom>
          </p:spPr>
        </p:pic>
      </p:grpSp>
      <p:sp>
        <p:nvSpPr>
          <p:cNvPr id="2" name="Titel 1">
            <a:extLst>
              <a:ext uri="{FF2B5EF4-FFF2-40B4-BE49-F238E27FC236}">
                <a16:creationId xmlns:a16="http://schemas.microsoft.com/office/drawing/2014/main" id="{0ECE68DA-8937-44A5-901F-331301315C98}"/>
              </a:ext>
            </a:extLst>
          </p:cNvPr>
          <p:cNvSpPr>
            <a:spLocks noGrp="1"/>
          </p:cNvSpPr>
          <p:nvPr>
            <p:ph type="ctrTitle" hasCustomPrompt="1"/>
          </p:nvPr>
        </p:nvSpPr>
        <p:spPr>
          <a:xfrm>
            <a:off x="4688143" y="2590800"/>
            <a:ext cx="6970084" cy="710801"/>
          </a:xfrm>
          <a:prstGeom prst="rect">
            <a:avLst/>
          </a:prstGeom>
        </p:spPr>
        <p:txBody>
          <a:bodyPr anchor="t">
            <a:noAutofit/>
          </a:bodyPr>
          <a:lstStyle>
            <a:lvl1pPr algn="l">
              <a:defRPr sz="4800" b="1">
                <a:solidFill>
                  <a:schemeClr val="bg1"/>
                </a:solidFill>
                <a:latin typeface="Titillium" panose="00000500000000000000" pitchFamily="50" charset="0"/>
              </a:defRPr>
            </a:lvl1pPr>
          </a:lstStyle>
          <a:p>
            <a:r>
              <a:rPr lang="nl-NL" dirty="0"/>
              <a:t>TITLE PRESENTATION</a:t>
            </a:r>
          </a:p>
        </p:txBody>
      </p:sp>
      <p:sp>
        <p:nvSpPr>
          <p:cNvPr id="3" name="Ondertitel 2">
            <a:extLst>
              <a:ext uri="{FF2B5EF4-FFF2-40B4-BE49-F238E27FC236}">
                <a16:creationId xmlns:a16="http://schemas.microsoft.com/office/drawing/2014/main" id="{901075AB-44C8-4AFB-AA0E-F18BDAB28D1D}"/>
              </a:ext>
            </a:extLst>
          </p:cNvPr>
          <p:cNvSpPr>
            <a:spLocks noGrp="1"/>
          </p:cNvSpPr>
          <p:nvPr>
            <p:ph type="subTitle" idx="1" hasCustomPrompt="1"/>
          </p:nvPr>
        </p:nvSpPr>
        <p:spPr>
          <a:xfrm>
            <a:off x="4688143" y="3430929"/>
            <a:ext cx="6970451" cy="571498"/>
          </a:xfrm>
          <a:prstGeom prst="rect">
            <a:avLst/>
          </a:prstGeom>
        </p:spPr>
        <p:txBody>
          <a:bodyPr anchor="ctr">
            <a:normAutofit/>
          </a:bodyPr>
          <a:lstStyle>
            <a:lvl1pPr marL="0" indent="0" algn="l">
              <a:buNone/>
              <a:defRPr sz="3800" b="1">
                <a:solidFill>
                  <a:srgbClr val="838CA2"/>
                </a:solidFill>
                <a:latin typeface="Titillium"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SUBTITLE</a:t>
            </a:r>
          </a:p>
        </p:txBody>
      </p:sp>
      <p:sp>
        <p:nvSpPr>
          <p:cNvPr id="29" name="Tijdelijke aanduiding voor tekst 28">
            <a:extLst>
              <a:ext uri="{FF2B5EF4-FFF2-40B4-BE49-F238E27FC236}">
                <a16:creationId xmlns:a16="http://schemas.microsoft.com/office/drawing/2014/main" id="{54D83114-ABAD-4BB9-A43A-6920570DD2B2}"/>
              </a:ext>
            </a:extLst>
          </p:cNvPr>
          <p:cNvSpPr>
            <a:spLocks noGrp="1"/>
          </p:cNvSpPr>
          <p:nvPr>
            <p:ph type="body" sz="quarter" idx="10" hasCustomPrompt="1"/>
          </p:nvPr>
        </p:nvSpPr>
        <p:spPr>
          <a:xfrm>
            <a:off x="4688142" y="4132207"/>
            <a:ext cx="6970093" cy="571498"/>
          </a:xfrm>
          <a:prstGeom prst="rect">
            <a:avLst/>
          </a:prstGeom>
        </p:spPr>
        <p:txBody>
          <a:bodyPr anchor="b">
            <a:noAutofit/>
          </a:bodyPr>
          <a:lstStyle>
            <a:lvl1pPr marL="0" indent="0">
              <a:buNone/>
              <a:defRPr sz="3000">
                <a:solidFill>
                  <a:schemeClr val="bg1"/>
                </a:solidFill>
                <a:latin typeface="Titillium" panose="00000500000000000000" pitchFamily="50"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Place and date</a:t>
            </a:r>
            <a:endParaRPr lang="nl-NL" dirty="0"/>
          </a:p>
        </p:txBody>
      </p:sp>
    </p:spTree>
    <p:extLst>
      <p:ext uri="{BB962C8B-B14F-4D97-AF65-F5344CB8AC3E}">
        <p14:creationId xmlns:p14="http://schemas.microsoft.com/office/powerpoint/2010/main" val="146161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A3B39E0-A3BA-481D-A018-D7FEB0929280}"/>
              </a:ext>
            </a:extLst>
          </p:cNvPr>
          <p:cNvSpPr>
            <a:spLocks noGrp="1"/>
          </p:cNvSpPr>
          <p:nvPr>
            <p:ph idx="1"/>
          </p:nvPr>
        </p:nvSpPr>
        <p:spPr>
          <a:xfrm>
            <a:off x="838200" y="1825625"/>
            <a:ext cx="10515600" cy="4351338"/>
          </a:xfrm>
          <a:prstGeom prst="rect">
            <a:avLst/>
          </a:prstGeom>
        </p:spPr>
        <p:txBody>
          <a:bodyPr/>
          <a:lstStyle>
            <a:lvl1pPr marL="457200" indent="-457200">
              <a:buFont typeface="Arial" panose="020B0604020202020204" pitchFamily="34" charset="0"/>
              <a:buChar char="•"/>
              <a:defRPr>
                <a:solidFill>
                  <a:srgbClr val="0B1E46"/>
                </a:solidFill>
                <a:latin typeface="Titillium" panose="00000500000000000000" pitchFamily="50" charset="0"/>
              </a:defRPr>
            </a:lvl1pPr>
            <a:lvl2pPr marL="800100" indent="-342900">
              <a:buFont typeface="Arial" panose="020B0604020202020204" pitchFamily="34" charset="0"/>
              <a:buChar char="•"/>
              <a:defRPr>
                <a:solidFill>
                  <a:srgbClr val="0B1E46"/>
                </a:solidFill>
                <a:latin typeface="Titillium" panose="00000500000000000000" pitchFamily="50" charset="0"/>
              </a:defRPr>
            </a:lvl2pPr>
            <a:lvl3pPr marL="1257300" indent="-342900">
              <a:buFont typeface="Arial" panose="020B0604020202020204" pitchFamily="34" charset="0"/>
              <a:buChar char="•"/>
              <a:defRPr>
                <a:solidFill>
                  <a:srgbClr val="0B1E46"/>
                </a:solidFill>
                <a:latin typeface="Titillium" panose="00000500000000000000" pitchFamily="50" charset="0"/>
              </a:defRPr>
            </a:lvl3pPr>
            <a:lvl4pPr marL="1657350" indent="-285750">
              <a:buFont typeface="Arial" panose="020B0604020202020204" pitchFamily="34" charset="0"/>
              <a:buChar char="•"/>
              <a:defRPr>
                <a:solidFill>
                  <a:srgbClr val="0B1E46"/>
                </a:solidFill>
                <a:latin typeface="Titillium" panose="00000500000000000000" pitchFamily="50" charset="0"/>
              </a:defRPr>
            </a:lvl4pPr>
            <a:lvl5pPr marL="2114550" indent="-285750">
              <a:buFont typeface="Arial" panose="020B0604020202020204" pitchFamily="34" charset="0"/>
              <a:buChar char="•"/>
              <a:defRPr>
                <a:solidFill>
                  <a:srgbClr val="0B1E46"/>
                </a:solidFill>
                <a:latin typeface="Titillium" panose="00000500000000000000" pitchFamily="50" charset="0"/>
              </a:defRPr>
            </a:lvl5pPr>
          </a:lstStyle>
          <a:p>
            <a:pPr lvl="0"/>
            <a:r>
              <a:rPr lang="en-US"/>
              <a:t>Click to edit Master text styles</a:t>
            </a:r>
          </a:p>
        </p:txBody>
      </p:sp>
      <p:sp>
        <p:nvSpPr>
          <p:cNvPr id="7" name="Titel 6">
            <a:extLst>
              <a:ext uri="{FF2B5EF4-FFF2-40B4-BE49-F238E27FC236}">
                <a16:creationId xmlns:a16="http://schemas.microsoft.com/office/drawing/2014/main" id="{C4DFF5B0-BF1C-461E-90B5-0C85C3D77259}"/>
              </a:ext>
            </a:extLst>
          </p:cNvPr>
          <p:cNvSpPr>
            <a:spLocks noGrp="1"/>
          </p:cNvSpPr>
          <p:nvPr>
            <p:ph type="title" hasCustomPrompt="1"/>
          </p:nvPr>
        </p:nvSpPr>
        <p:spPr>
          <a:xfrm>
            <a:off x="838200" y="365125"/>
            <a:ext cx="8372475" cy="1325563"/>
          </a:xfrm>
          <a:prstGeom prst="rect">
            <a:avLst/>
          </a:prstGeom>
        </p:spPr>
        <p:txBody>
          <a:bodyPr anchor="ctr"/>
          <a:lstStyle>
            <a:lvl1pPr>
              <a:defRPr sz="4000" b="1">
                <a:solidFill>
                  <a:srgbClr val="0B1E46"/>
                </a:solidFill>
                <a:latin typeface="Titillium" panose="00000500000000000000" pitchFamily="50" charset="0"/>
              </a:defRPr>
            </a:lvl1pPr>
          </a:lstStyle>
          <a:p>
            <a:r>
              <a:rPr lang="nl-NL" dirty="0"/>
              <a:t>One column layout</a:t>
            </a:r>
          </a:p>
        </p:txBody>
      </p:sp>
    </p:spTree>
    <p:extLst>
      <p:ext uri="{BB962C8B-B14F-4D97-AF65-F5344CB8AC3E}">
        <p14:creationId xmlns:p14="http://schemas.microsoft.com/office/powerpoint/2010/main" val="59441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C7FB5A-678E-44C5-97D5-2BBEE66B4918}"/>
              </a:ext>
            </a:extLst>
          </p:cNvPr>
          <p:cNvSpPr>
            <a:spLocks noGrp="1"/>
          </p:cNvSpPr>
          <p:nvPr>
            <p:ph type="title" hasCustomPrompt="1"/>
          </p:nvPr>
        </p:nvSpPr>
        <p:spPr>
          <a:xfrm>
            <a:off x="838200" y="365125"/>
            <a:ext cx="8315325" cy="1325563"/>
          </a:xfrm>
          <a:prstGeom prst="rect">
            <a:avLst/>
          </a:prstGeom>
        </p:spPr>
        <p:txBody>
          <a:bodyPr anchor="ctr"/>
          <a:lstStyle>
            <a:lvl1pPr>
              <a:defRPr sz="4000" b="1">
                <a:solidFill>
                  <a:srgbClr val="0B1E46"/>
                </a:solidFill>
                <a:latin typeface="Titillium" panose="00000500000000000000" pitchFamily="50" charset="0"/>
              </a:defRPr>
            </a:lvl1pPr>
          </a:lstStyle>
          <a:p>
            <a:r>
              <a:rPr lang="nl-NL" dirty="0"/>
              <a:t>Two column layout</a:t>
            </a:r>
          </a:p>
        </p:txBody>
      </p:sp>
      <p:sp>
        <p:nvSpPr>
          <p:cNvPr id="3" name="Tijdelijke aanduiding voor inhoud 2">
            <a:extLst>
              <a:ext uri="{FF2B5EF4-FFF2-40B4-BE49-F238E27FC236}">
                <a16:creationId xmlns:a16="http://schemas.microsoft.com/office/drawing/2014/main" id="{3BD18BD3-CF5C-40A0-9AA9-FA737ED82EDA}"/>
              </a:ext>
            </a:extLst>
          </p:cNvPr>
          <p:cNvSpPr>
            <a:spLocks noGrp="1"/>
          </p:cNvSpPr>
          <p:nvPr>
            <p:ph sz="half" idx="1"/>
          </p:nvPr>
        </p:nvSpPr>
        <p:spPr>
          <a:xfrm>
            <a:off x="838200" y="1825625"/>
            <a:ext cx="5181600" cy="4351338"/>
          </a:xfrm>
          <a:prstGeom prst="rect">
            <a:avLst/>
          </a:prstGeom>
        </p:spPr>
        <p:txBody>
          <a:bodyPr/>
          <a:lstStyle>
            <a:lvl1pPr>
              <a:defRPr>
                <a:solidFill>
                  <a:srgbClr val="0B1E46"/>
                </a:solidFill>
                <a:latin typeface="Titillium" panose="00000500000000000000" pitchFamily="50" charset="0"/>
              </a:defRPr>
            </a:lvl1pPr>
          </a:lstStyle>
          <a:p>
            <a:pPr lvl="0"/>
            <a:r>
              <a:rPr lang="en-US"/>
              <a:t>Click to edit Master text styles</a:t>
            </a:r>
          </a:p>
        </p:txBody>
      </p:sp>
      <p:sp>
        <p:nvSpPr>
          <p:cNvPr id="4" name="Tijdelijke aanduiding voor inhoud 3">
            <a:extLst>
              <a:ext uri="{FF2B5EF4-FFF2-40B4-BE49-F238E27FC236}">
                <a16:creationId xmlns:a16="http://schemas.microsoft.com/office/drawing/2014/main" id="{AD56901A-FE86-4F52-8395-4D4E6FFCBD94}"/>
              </a:ext>
            </a:extLst>
          </p:cNvPr>
          <p:cNvSpPr>
            <a:spLocks noGrp="1"/>
          </p:cNvSpPr>
          <p:nvPr>
            <p:ph sz="half" idx="2"/>
          </p:nvPr>
        </p:nvSpPr>
        <p:spPr>
          <a:xfrm>
            <a:off x="6172200" y="1825625"/>
            <a:ext cx="5181600" cy="4351338"/>
          </a:xfrm>
          <a:prstGeom prst="rect">
            <a:avLst/>
          </a:prstGeom>
        </p:spPr>
        <p:txBody>
          <a:bodyPr/>
          <a:lstStyle>
            <a:lvl1pPr>
              <a:defRPr>
                <a:solidFill>
                  <a:srgbClr val="0B1E46"/>
                </a:solidFill>
                <a:latin typeface="Titillium" panose="00000500000000000000" pitchFamily="50" charset="0"/>
              </a:defRPr>
            </a:lvl1pPr>
          </a:lstStyle>
          <a:p>
            <a:pPr lvl="0"/>
            <a:r>
              <a:rPr lang="en-US"/>
              <a:t>Click to edit Master text styles</a:t>
            </a:r>
          </a:p>
        </p:txBody>
      </p:sp>
    </p:spTree>
    <p:extLst>
      <p:ext uri="{BB962C8B-B14F-4D97-AF65-F5344CB8AC3E}">
        <p14:creationId xmlns:p14="http://schemas.microsoft.com/office/powerpoint/2010/main" val="248155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89F943-5741-46E4-808E-51C73BDAC307}"/>
              </a:ext>
            </a:extLst>
          </p:cNvPr>
          <p:cNvSpPr>
            <a:spLocks noGrp="1"/>
          </p:cNvSpPr>
          <p:nvPr>
            <p:ph type="title" hasCustomPrompt="1"/>
          </p:nvPr>
        </p:nvSpPr>
        <p:spPr>
          <a:xfrm>
            <a:off x="839788" y="365126"/>
            <a:ext cx="8399462" cy="1244600"/>
          </a:xfrm>
          <a:prstGeom prst="rect">
            <a:avLst/>
          </a:prstGeom>
        </p:spPr>
        <p:txBody>
          <a:bodyPr anchor="ctr"/>
          <a:lstStyle>
            <a:lvl1pPr>
              <a:defRPr sz="4000" b="1">
                <a:solidFill>
                  <a:srgbClr val="0B1E46"/>
                </a:solidFill>
                <a:latin typeface="Titillium" panose="00000500000000000000" pitchFamily="50" charset="0"/>
              </a:defRPr>
            </a:lvl1pPr>
          </a:lstStyle>
          <a:p>
            <a:r>
              <a:rPr lang="nl-NL" dirty="0"/>
              <a:t>Two column layout (with subtitles)</a:t>
            </a:r>
          </a:p>
        </p:txBody>
      </p:sp>
      <p:sp>
        <p:nvSpPr>
          <p:cNvPr id="3" name="Tijdelijke aanduiding voor tekst 2">
            <a:extLst>
              <a:ext uri="{FF2B5EF4-FFF2-40B4-BE49-F238E27FC236}">
                <a16:creationId xmlns:a16="http://schemas.microsoft.com/office/drawing/2014/main" id="{F9427C24-744E-4DC7-99D6-076257FB168B}"/>
              </a:ext>
            </a:extLst>
          </p:cNvPr>
          <p:cNvSpPr>
            <a:spLocks noGrp="1"/>
          </p:cNvSpPr>
          <p:nvPr>
            <p:ph type="body" idx="1"/>
          </p:nvPr>
        </p:nvSpPr>
        <p:spPr>
          <a:xfrm>
            <a:off x="839788" y="1681163"/>
            <a:ext cx="5157787" cy="823912"/>
          </a:xfrm>
          <a:prstGeom prst="rect">
            <a:avLst/>
          </a:prstGeom>
        </p:spPr>
        <p:txBody>
          <a:bodyPr anchor="ctr"/>
          <a:lstStyle>
            <a:lvl1pPr marL="0" indent="0">
              <a:buNone/>
              <a:defRPr sz="2400" b="1">
                <a:solidFill>
                  <a:srgbClr val="0B1E46"/>
                </a:solidFill>
                <a:latin typeface="Titillium"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a:extLst>
              <a:ext uri="{FF2B5EF4-FFF2-40B4-BE49-F238E27FC236}">
                <a16:creationId xmlns:a16="http://schemas.microsoft.com/office/drawing/2014/main" id="{5E698B8B-1533-4DB0-8CFD-06A920462B38}"/>
              </a:ext>
            </a:extLst>
          </p:cNvPr>
          <p:cNvSpPr>
            <a:spLocks noGrp="1"/>
          </p:cNvSpPr>
          <p:nvPr>
            <p:ph sz="half" idx="2"/>
          </p:nvPr>
        </p:nvSpPr>
        <p:spPr>
          <a:xfrm>
            <a:off x="839788" y="2505075"/>
            <a:ext cx="5157787" cy="3684588"/>
          </a:xfrm>
          <a:prstGeom prst="rect">
            <a:avLst/>
          </a:prstGeom>
        </p:spPr>
        <p:txBody>
          <a:bodyPr/>
          <a:lstStyle>
            <a:lvl1pPr>
              <a:defRPr>
                <a:solidFill>
                  <a:srgbClr val="0B1E46"/>
                </a:solidFill>
                <a:latin typeface="Titillium" panose="00000500000000000000" pitchFamily="50" charset="0"/>
              </a:defRPr>
            </a:lvl1pPr>
          </a:lstStyle>
          <a:p>
            <a:pPr lvl="0"/>
            <a:r>
              <a:rPr lang="en-US"/>
              <a:t>Click to edit Master text styles</a:t>
            </a:r>
          </a:p>
        </p:txBody>
      </p:sp>
      <p:sp>
        <p:nvSpPr>
          <p:cNvPr id="5" name="Tijdelijke aanduiding voor tekst 4">
            <a:extLst>
              <a:ext uri="{FF2B5EF4-FFF2-40B4-BE49-F238E27FC236}">
                <a16:creationId xmlns:a16="http://schemas.microsoft.com/office/drawing/2014/main" id="{314B9733-0631-44F4-9DCB-A8D50CE4C69C}"/>
              </a:ext>
            </a:extLst>
          </p:cNvPr>
          <p:cNvSpPr>
            <a:spLocks noGrp="1"/>
          </p:cNvSpPr>
          <p:nvPr>
            <p:ph type="body" sz="quarter" idx="3"/>
          </p:nvPr>
        </p:nvSpPr>
        <p:spPr>
          <a:xfrm>
            <a:off x="6172200" y="1681163"/>
            <a:ext cx="5183188" cy="823912"/>
          </a:xfrm>
          <a:prstGeom prst="rect">
            <a:avLst/>
          </a:prstGeom>
        </p:spPr>
        <p:txBody>
          <a:bodyPr anchor="ctr"/>
          <a:lstStyle>
            <a:lvl1pPr marL="0" indent="0">
              <a:buNone/>
              <a:defRPr sz="2400" b="1">
                <a:solidFill>
                  <a:srgbClr val="0B1E46"/>
                </a:solidFill>
                <a:latin typeface="Titillium"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a:extLst>
              <a:ext uri="{FF2B5EF4-FFF2-40B4-BE49-F238E27FC236}">
                <a16:creationId xmlns:a16="http://schemas.microsoft.com/office/drawing/2014/main" id="{CB7A6EF2-D373-446F-AD67-60756434BD09}"/>
              </a:ext>
            </a:extLst>
          </p:cNvPr>
          <p:cNvSpPr>
            <a:spLocks noGrp="1"/>
          </p:cNvSpPr>
          <p:nvPr>
            <p:ph sz="quarter" idx="4"/>
          </p:nvPr>
        </p:nvSpPr>
        <p:spPr>
          <a:xfrm>
            <a:off x="6172200" y="2505075"/>
            <a:ext cx="5183188" cy="3684588"/>
          </a:xfrm>
          <a:prstGeom prst="rect">
            <a:avLst/>
          </a:prstGeom>
        </p:spPr>
        <p:txBody>
          <a:bodyPr/>
          <a:lstStyle>
            <a:lvl1pPr>
              <a:defRPr>
                <a:solidFill>
                  <a:srgbClr val="0B1E46"/>
                </a:solidFill>
                <a:latin typeface="Titillium" panose="00000500000000000000" pitchFamily="50" charset="0"/>
              </a:defRPr>
            </a:lvl1pPr>
          </a:lstStyle>
          <a:p>
            <a:pPr lvl="0"/>
            <a:r>
              <a:rPr lang="en-US"/>
              <a:t>Click to edit Master text styles</a:t>
            </a:r>
          </a:p>
        </p:txBody>
      </p:sp>
    </p:spTree>
    <p:extLst>
      <p:ext uri="{BB962C8B-B14F-4D97-AF65-F5344CB8AC3E}">
        <p14:creationId xmlns:p14="http://schemas.microsoft.com/office/powerpoint/2010/main" val="184553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E9A9F47D-1DD2-4712-B7C7-AF8FB4DD3694}"/>
              </a:ext>
            </a:extLst>
          </p:cNvPr>
          <p:cNvSpPr txBox="1"/>
          <p:nvPr userDrawn="1"/>
        </p:nvSpPr>
        <p:spPr>
          <a:xfrm>
            <a:off x="0" y="0"/>
            <a:ext cx="12192000" cy="6858481"/>
          </a:xfrm>
          <a:prstGeom prst="rect">
            <a:avLst/>
          </a:prstGeom>
          <a:solidFill>
            <a:srgbClr val="061945"/>
          </a:solidFill>
        </p:spPr>
        <p:txBody>
          <a:bodyPr wrap="square" rtlCol="0">
            <a:spAutoFit/>
          </a:bodyPr>
          <a:lstStyle/>
          <a:p>
            <a:endParaRPr lang="en-US"/>
          </a:p>
        </p:txBody>
      </p:sp>
      <p:sp>
        <p:nvSpPr>
          <p:cNvPr id="2" name="Titel 1">
            <a:extLst>
              <a:ext uri="{FF2B5EF4-FFF2-40B4-BE49-F238E27FC236}">
                <a16:creationId xmlns:a16="http://schemas.microsoft.com/office/drawing/2014/main" id="{775F6163-F7B8-465F-93D3-F5034FE206BA}"/>
              </a:ext>
            </a:extLst>
          </p:cNvPr>
          <p:cNvSpPr>
            <a:spLocks noGrp="1"/>
          </p:cNvSpPr>
          <p:nvPr>
            <p:ph type="title" hasCustomPrompt="1"/>
          </p:nvPr>
        </p:nvSpPr>
        <p:spPr>
          <a:xfrm>
            <a:off x="838200" y="917575"/>
            <a:ext cx="10515600" cy="968375"/>
          </a:xfrm>
          <a:prstGeom prst="rect">
            <a:avLst/>
          </a:prstGeom>
        </p:spPr>
        <p:txBody>
          <a:bodyPr/>
          <a:lstStyle>
            <a:lvl1pPr>
              <a:defRPr sz="7000" b="1">
                <a:solidFill>
                  <a:schemeClr val="bg1"/>
                </a:solidFill>
                <a:latin typeface="Titillium" panose="00000500000000000000" pitchFamily="50" charset="0"/>
              </a:defRPr>
            </a:lvl1pPr>
          </a:lstStyle>
          <a:p>
            <a:r>
              <a:rPr lang="nl-NL" dirty="0"/>
              <a:t>DIVIDER</a:t>
            </a:r>
          </a:p>
        </p:txBody>
      </p:sp>
      <p:sp>
        <p:nvSpPr>
          <p:cNvPr id="5" name="Tijdelijke aanduiding voor tekst 4">
            <a:extLst>
              <a:ext uri="{FF2B5EF4-FFF2-40B4-BE49-F238E27FC236}">
                <a16:creationId xmlns:a16="http://schemas.microsoft.com/office/drawing/2014/main" id="{7B20FFA3-5016-48A2-BF51-6CFA6AC2BA4F}"/>
              </a:ext>
            </a:extLst>
          </p:cNvPr>
          <p:cNvSpPr>
            <a:spLocks noGrp="1"/>
          </p:cNvSpPr>
          <p:nvPr>
            <p:ph type="body" sz="quarter" idx="10" hasCustomPrompt="1"/>
          </p:nvPr>
        </p:nvSpPr>
        <p:spPr>
          <a:xfrm>
            <a:off x="838200" y="2047875"/>
            <a:ext cx="10515600" cy="895350"/>
          </a:xfrm>
          <a:prstGeom prst="rect">
            <a:avLst/>
          </a:prstGeom>
        </p:spPr>
        <p:txBody>
          <a:bodyPr/>
          <a:lstStyle>
            <a:lvl1pPr marL="0" indent="0">
              <a:buNone/>
              <a:defRPr sz="6000">
                <a:solidFill>
                  <a:schemeClr val="bg1"/>
                </a:solidFill>
                <a:latin typeface="Titillium" panose="00000500000000000000" pitchFamily="50" charset="0"/>
              </a:defRPr>
            </a:lvl1pPr>
          </a:lstStyle>
          <a:p>
            <a:pPr lvl="0"/>
            <a:r>
              <a:rPr lang="en-GB" dirty="0"/>
              <a:t>TITLE SLIDE</a:t>
            </a:r>
            <a:endParaRPr lang="nl-NL" dirty="0"/>
          </a:p>
        </p:txBody>
      </p:sp>
      <p:pic>
        <p:nvPicPr>
          <p:cNvPr id="7" name="Picture 3">
            <a:extLst>
              <a:ext uri="{FF2B5EF4-FFF2-40B4-BE49-F238E27FC236}">
                <a16:creationId xmlns:a16="http://schemas.microsoft.com/office/drawing/2014/main" id="{27D4F287-5BAF-47D2-AC7B-366174D2B7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1" y="4934282"/>
            <a:ext cx="2590800" cy="1204175"/>
          </a:xfrm>
          <a:prstGeom prst="rect">
            <a:avLst/>
          </a:prstGeom>
        </p:spPr>
      </p:pic>
    </p:spTree>
    <p:extLst>
      <p:ext uri="{BB962C8B-B14F-4D97-AF65-F5344CB8AC3E}">
        <p14:creationId xmlns:p14="http://schemas.microsoft.com/office/powerpoint/2010/main" val="161609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Image 11">
            <a:extLst>
              <a:ext uri="{FF2B5EF4-FFF2-40B4-BE49-F238E27FC236}">
                <a16:creationId xmlns:a16="http://schemas.microsoft.com/office/drawing/2014/main" id="{CBBB9089-D84F-4FB7-AA59-02B76DE618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2808" y="5832807"/>
            <a:ext cx="1893327" cy="263967"/>
          </a:xfrm>
          <a:prstGeom prst="rect">
            <a:avLst/>
          </a:prstGeom>
        </p:spPr>
      </p:pic>
    </p:spTree>
    <p:extLst>
      <p:ext uri="{BB962C8B-B14F-4D97-AF65-F5344CB8AC3E}">
        <p14:creationId xmlns:p14="http://schemas.microsoft.com/office/powerpoint/2010/main" val="424953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0683EA7-75E1-46B2-99D6-ED4D6CB91C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319341" y="200025"/>
            <a:ext cx="2672634" cy="1533525"/>
          </a:xfrm>
          <a:prstGeom prst="rect">
            <a:avLst/>
          </a:prstGeom>
        </p:spPr>
      </p:pic>
    </p:spTree>
    <p:extLst>
      <p:ext uri="{BB962C8B-B14F-4D97-AF65-F5344CB8AC3E}">
        <p14:creationId xmlns:p14="http://schemas.microsoft.com/office/powerpoint/2010/main" val="3218928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rm.com/"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ieonline.eitdigital.eu/"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181DCF77-8A3F-42B4-BAB7-AB220DA09EA0}"/>
              </a:ext>
            </a:extLst>
          </p:cNvPr>
          <p:cNvSpPr>
            <a:spLocks noGrp="1"/>
          </p:cNvSpPr>
          <p:nvPr>
            <p:ph type="ctrTitle"/>
          </p:nvPr>
        </p:nvSpPr>
        <p:spPr>
          <a:xfrm>
            <a:off x="4337824" y="2042160"/>
            <a:ext cx="7854176" cy="710801"/>
          </a:xfrm>
        </p:spPr>
        <p:txBody>
          <a:bodyPr/>
          <a:lstStyle/>
          <a:p>
            <a:r>
              <a:rPr lang="en-GB" sz="4000" dirty="0"/>
              <a:t>EIT Digital Master school meeting</a:t>
            </a:r>
            <a:br>
              <a:rPr lang="en-GB" sz="4000" dirty="0"/>
            </a:br>
            <a:endParaRPr lang="en-GB" sz="3800" dirty="0"/>
          </a:p>
        </p:txBody>
      </p:sp>
      <p:sp>
        <p:nvSpPr>
          <p:cNvPr id="25" name="Ondertitel 24">
            <a:extLst>
              <a:ext uri="{FF2B5EF4-FFF2-40B4-BE49-F238E27FC236}">
                <a16:creationId xmlns:a16="http://schemas.microsoft.com/office/drawing/2014/main" id="{571D29B3-F385-4317-869F-E078FEF31431}"/>
              </a:ext>
            </a:extLst>
          </p:cNvPr>
          <p:cNvSpPr>
            <a:spLocks noGrp="1"/>
          </p:cNvSpPr>
          <p:nvPr>
            <p:ph type="subTitle" idx="1"/>
          </p:nvPr>
        </p:nvSpPr>
        <p:spPr>
          <a:xfrm>
            <a:off x="4337824" y="2497838"/>
            <a:ext cx="6726416" cy="2649515"/>
          </a:xfrm>
        </p:spPr>
        <p:txBody>
          <a:bodyPr>
            <a:normAutofit fontScale="92500"/>
          </a:bodyPr>
          <a:lstStyle/>
          <a:p>
            <a:r>
              <a:rPr lang="en-GB" dirty="0">
                <a:solidFill>
                  <a:schemeClr val="bg1"/>
                </a:solidFill>
              </a:rPr>
              <a:t>Innovation and Entrepreneurship (I&amp;E) education</a:t>
            </a:r>
          </a:p>
          <a:p>
            <a:endParaRPr lang="en-GB" dirty="0">
              <a:solidFill>
                <a:schemeClr val="bg1"/>
              </a:solidFill>
            </a:endParaRPr>
          </a:p>
          <a:p>
            <a:r>
              <a:rPr lang="en-GB" dirty="0">
                <a:solidFill>
                  <a:schemeClr val="bg1"/>
                </a:solidFill>
              </a:rPr>
              <a:t>Objectives and organization</a:t>
            </a:r>
          </a:p>
        </p:txBody>
      </p:sp>
      <p:sp>
        <p:nvSpPr>
          <p:cNvPr id="26" name="Tijdelijke aanduiding voor tekst 25">
            <a:extLst>
              <a:ext uri="{FF2B5EF4-FFF2-40B4-BE49-F238E27FC236}">
                <a16:creationId xmlns:a16="http://schemas.microsoft.com/office/drawing/2014/main" id="{365FB0DF-0BBB-4E2D-A94C-127789CC423F}"/>
              </a:ext>
            </a:extLst>
          </p:cNvPr>
          <p:cNvSpPr>
            <a:spLocks noGrp="1"/>
          </p:cNvSpPr>
          <p:nvPr>
            <p:ph type="body" sz="quarter" idx="10"/>
          </p:nvPr>
        </p:nvSpPr>
        <p:spPr>
          <a:xfrm>
            <a:off x="4337825" y="4795520"/>
            <a:ext cx="7008176" cy="1625600"/>
          </a:xfrm>
        </p:spPr>
        <p:txBody>
          <a:bodyPr/>
          <a:lstStyle/>
          <a:p>
            <a:pPr algn="r"/>
            <a:r>
              <a:rPr lang="en-GB" sz="2000" dirty="0"/>
              <a:t>Galena Pisoni, I&amp;E education coordinator at UCA</a:t>
            </a:r>
          </a:p>
          <a:p>
            <a:pPr algn="r"/>
            <a:r>
              <a:rPr lang="en-GB" sz="2000" dirty="0"/>
              <a:t>September 2020</a:t>
            </a:r>
            <a:endParaRPr lang="en-GB" sz="1600" dirty="0"/>
          </a:p>
        </p:txBody>
      </p:sp>
    </p:spTree>
    <p:extLst>
      <p:ext uri="{BB962C8B-B14F-4D97-AF65-F5344CB8AC3E}">
        <p14:creationId xmlns:p14="http://schemas.microsoft.com/office/powerpoint/2010/main" val="112239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E80429-541A-46D8-9A3F-B59FFA387EE6}"/>
              </a:ext>
            </a:extLst>
          </p:cNvPr>
          <p:cNvSpPr>
            <a:spLocks noGrp="1"/>
          </p:cNvSpPr>
          <p:nvPr>
            <p:ph type="title"/>
          </p:nvPr>
        </p:nvSpPr>
        <p:spPr>
          <a:xfrm>
            <a:off x="209619" y="268898"/>
            <a:ext cx="6491217" cy="1246804"/>
          </a:xfrm>
        </p:spPr>
        <p:txBody>
          <a:bodyPr/>
          <a:lstStyle/>
          <a:p>
            <a:r>
              <a:rPr lang="en-US" sz="3500" dirty="0"/>
              <a:t>Innovation management in large organizations, David </a:t>
            </a:r>
            <a:r>
              <a:rPr lang="en-US" sz="3500" dirty="0" err="1"/>
              <a:t>Queva</a:t>
            </a:r>
            <a:endParaRPr lang="en-GB" sz="3500" dirty="0"/>
          </a:p>
        </p:txBody>
      </p:sp>
      <p:sp>
        <p:nvSpPr>
          <p:cNvPr id="4" name="Rectangle 3">
            <a:extLst>
              <a:ext uri="{FF2B5EF4-FFF2-40B4-BE49-F238E27FC236}">
                <a16:creationId xmlns:a16="http://schemas.microsoft.com/office/drawing/2014/main" id="{BB9CA909-1FBD-1940-89E8-EA19EA33A1C7}"/>
              </a:ext>
            </a:extLst>
          </p:cNvPr>
          <p:cNvSpPr/>
          <p:nvPr/>
        </p:nvSpPr>
        <p:spPr>
          <a:xfrm>
            <a:off x="604837" y="5197438"/>
            <a:ext cx="6096000" cy="1200329"/>
          </a:xfrm>
          <a:prstGeom prst="rect">
            <a:avLst/>
          </a:prstGeom>
        </p:spPr>
        <p:txBody>
          <a:bodyPr>
            <a:spAutoFit/>
          </a:bodyPr>
          <a:lstStyle/>
          <a:p>
            <a:br>
              <a:rPr lang="it-IT" dirty="0">
                <a:solidFill>
                  <a:srgbClr val="454545"/>
                </a:solidFill>
                <a:latin typeface="Helvetica Neue" panose="02000503000000020004" pitchFamily="2" charset="0"/>
              </a:rPr>
            </a:br>
            <a:endParaRPr lang="it-IT" dirty="0">
              <a:solidFill>
                <a:srgbClr val="454545"/>
              </a:solidFill>
              <a:latin typeface="Helvetica Neue" panose="02000503000000020004" pitchFamily="2" charset="0"/>
            </a:endParaRPr>
          </a:p>
          <a:p>
            <a:br>
              <a:rPr lang="it-IT" dirty="0">
                <a:solidFill>
                  <a:srgbClr val="454545"/>
                </a:solidFill>
                <a:latin typeface="Helvetica Neue" panose="02000503000000020004" pitchFamily="2" charset="0"/>
              </a:rPr>
            </a:br>
            <a:endParaRPr lang="it-IT" dirty="0">
              <a:solidFill>
                <a:srgbClr val="454545"/>
              </a:solidFill>
              <a:effectLst/>
              <a:latin typeface="Helvetica Neue" panose="02000503000000020004" pitchFamily="2" charset="0"/>
            </a:endParaRPr>
          </a:p>
        </p:txBody>
      </p:sp>
      <p:pic>
        <p:nvPicPr>
          <p:cNvPr id="6" name="Picture 5">
            <a:extLst>
              <a:ext uri="{FF2B5EF4-FFF2-40B4-BE49-F238E27FC236}">
                <a16:creationId xmlns:a16="http://schemas.microsoft.com/office/drawing/2014/main" id="{39392A99-3D05-2E4B-8D59-A33886759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
        <p:nvSpPr>
          <p:cNvPr id="10" name="Content Placeholder 1">
            <a:extLst>
              <a:ext uri="{FF2B5EF4-FFF2-40B4-BE49-F238E27FC236}">
                <a16:creationId xmlns:a16="http://schemas.microsoft.com/office/drawing/2014/main" id="{74FBD1C8-92D3-1048-B6C0-CC46BC4B6A0B}"/>
              </a:ext>
            </a:extLst>
          </p:cNvPr>
          <p:cNvSpPr>
            <a:spLocks noGrp="1"/>
          </p:cNvSpPr>
          <p:nvPr>
            <p:ph idx="1"/>
          </p:nvPr>
        </p:nvSpPr>
        <p:spPr>
          <a:xfrm>
            <a:off x="420136" y="1774118"/>
            <a:ext cx="5602977" cy="4351338"/>
          </a:xfrm>
        </p:spPr>
        <p:txBody>
          <a:bodyPr/>
          <a:lstStyle/>
          <a:p>
            <a:pPr marL="36000" indent="0" fontAlgn="base">
              <a:lnSpc>
                <a:spcPct val="100000"/>
              </a:lnSpc>
              <a:spcBef>
                <a:spcPts val="0"/>
              </a:spcBef>
              <a:buNone/>
            </a:pPr>
            <a:r>
              <a:rPr lang="it-IT" sz="2900" dirty="0" err="1"/>
              <a:t>Contents</a:t>
            </a:r>
            <a:r>
              <a:rPr lang="it-IT" sz="2900" dirty="0"/>
              <a:t>:</a:t>
            </a:r>
          </a:p>
          <a:p>
            <a:pPr marL="0" indent="0">
              <a:buNone/>
            </a:pPr>
            <a:r>
              <a:rPr lang="en-US" sz="2100" dirty="0"/>
              <a:t>Innovation management processes inside large organizations, with case studies and examples coming from the hardware and autonomous systems industries. The course covers the following topics:</a:t>
            </a:r>
            <a:endParaRPr lang="it-IT" sz="2100" dirty="0"/>
          </a:p>
          <a:p>
            <a:pPr marL="97200">
              <a:lnSpc>
                <a:spcPct val="100000"/>
              </a:lnSpc>
              <a:spcBef>
                <a:spcPts val="0"/>
              </a:spcBef>
            </a:pPr>
            <a:r>
              <a:rPr lang="en-US" sz="2100" dirty="0"/>
              <a:t>	Introduction to innovation management,</a:t>
            </a:r>
            <a:endParaRPr lang="it-IT" sz="2100" dirty="0"/>
          </a:p>
          <a:p>
            <a:pPr marL="97200">
              <a:lnSpc>
                <a:spcPct val="100000"/>
              </a:lnSpc>
              <a:spcBef>
                <a:spcPts val="0"/>
              </a:spcBef>
            </a:pPr>
            <a:r>
              <a:rPr lang="en-US" sz="2100" dirty="0"/>
              <a:t>	Innovation management techniques and</a:t>
            </a:r>
            <a:endParaRPr lang="it-IT" sz="2100" dirty="0"/>
          </a:p>
          <a:p>
            <a:pPr marL="97200">
              <a:lnSpc>
                <a:spcPct val="100000"/>
              </a:lnSpc>
              <a:spcBef>
                <a:spcPts val="0"/>
              </a:spcBef>
            </a:pPr>
            <a:r>
              <a:rPr lang="en-US" sz="2100" dirty="0"/>
              <a:t>	Market and value chain</a:t>
            </a:r>
            <a:endParaRPr lang="it-IT" sz="2100" dirty="0"/>
          </a:p>
          <a:p>
            <a:pPr marL="97200">
              <a:lnSpc>
                <a:spcPct val="100000"/>
              </a:lnSpc>
              <a:spcBef>
                <a:spcPts val="0"/>
              </a:spcBef>
            </a:pPr>
            <a:r>
              <a:rPr lang="en-US" sz="2100" dirty="0"/>
              <a:t>	Business and technology readiness level</a:t>
            </a:r>
            <a:endParaRPr lang="it-IT" sz="2100" dirty="0"/>
          </a:p>
          <a:p>
            <a:pPr marL="97200">
              <a:lnSpc>
                <a:spcPct val="100000"/>
              </a:lnSpc>
              <a:spcBef>
                <a:spcPts val="0"/>
              </a:spcBef>
            </a:pPr>
            <a:r>
              <a:rPr lang="en-US" sz="2100" dirty="0"/>
              <a:t>	Project management in development phase</a:t>
            </a:r>
            <a:endParaRPr lang="it-IT" sz="2100" dirty="0"/>
          </a:p>
          <a:p>
            <a:pPr marL="97200">
              <a:lnSpc>
                <a:spcPct val="100000"/>
              </a:lnSpc>
              <a:spcBef>
                <a:spcPts val="0"/>
              </a:spcBef>
            </a:pPr>
            <a:r>
              <a:rPr lang="en-US" sz="2100" dirty="0"/>
              <a:t>	Knowledge management</a:t>
            </a:r>
            <a:endParaRPr lang="it-IT" sz="2100" dirty="0"/>
          </a:p>
          <a:p>
            <a:pPr marL="97200">
              <a:lnSpc>
                <a:spcPct val="100000"/>
              </a:lnSpc>
              <a:spcBef>
                <a:spcPts val="0"/>
              </a:spcBef>
            </a:pPr>
            <a:r>
              <a:rPr lang="en-US" sz="2100" dirty="0"/>
              <a:t>	Industrial property management</a:t>
            </a:r>
            <a:endParaRPr lang="it-IT" sz="2100" dirty="0"/>
          </a:p>
          <a:p>
            <a:pPr marL="0" indent="0">
              <a:buNone/>
            </a:pPr>
            <a:endParaRPr lang="en-US" dirty="0"/>
          </a:p>
        </p:txBody>
      </p:sp>
      <p:sp>
        <p:nvSpPr>
          <p:cNvPr id="11" name="Rectangle 10">
            <a:extLst>
              <a:ext uri="{FF2B5EF4-FFF2-40B4-BE49-F238E27FC236}">
                <a16:creationId xmlns:a16="http://schemas.microsoft.com/office/drawing/2014/main" id="{724EDF0D-21CE-7941-8EE0-3421D47481D5}"/>
              </a:ext>
            </a:extLst>
          </p:cNvPr>
          <p:cNvSpPr/>
          <p:nvPr/>
        </p:nvSpPr>
        <p:spPr>
          <a:xfrm>
            <a:off x="7205663" y="2417713"/>
            <a:ext cx="4438650" cy="861774"/>
          </a:xfrm>
          <a:prstGeom prst="rect">
            <a:avLst/>
          </a:prstGeom>
        </p:spPr>
        <p:txBody>
          <a:bodyPr wrap="square">
            <a:spAutoFit/>
          </a:bodyPr>
          <a:lstStyle/>
          <a:p>
            <a:pPr fontAlgn="base"/>
            <a:r>
              <a:rPr lang="it-IT" sz="2900" dirty="0">
                <a:solidFill>
                  <a:srgbClr val="0B1E46"/>
                </a:solidFill>
                <a:latin typeface="Titillium" panose="00000500000000000000" pitchFamily="50" charset="0"/>
              </a:rPr>
              <a:t>Hours:</a:t>
            </a:r>
          </a:p>
          <a:p>
            <a:pPr fontAlgn="base">
              <a:lnSpc>
                <a:spcPct val="100000"/>
              </a:lnSpc>
              <a:spcBef>
                <a:spcPts val="0"/>
              </a:spcBef>
            </a:pPr>
            <a:r>
              <a:rPr lang="it-IT" sz="2100" dirty="0">
                <a:solidFill>
                  <a:srgbClr val="0B1E46"/>
                </a:solidFill>
                <a:latin typeface="Titillium" panose="00000500000000000000" pitchFamily="50" charset="0"/>
              </a:rPr>
              <a:t>To be </a:t>
            </a:r>
            <a:r>
              <a:rPr lang="it-IT" sz="2100" dirty="0" err="1">
                <a:solidFill>
                  <a:srgbClr val="0B1E46"/>
                </a:solidFill>
                <a:latin typeface="Titillium" panose="00000500000000000000" pitchFamily="50" charset="0"/>
              </a:rPr>
              <a:t>defined</a:t>
            </a:r>
            <a:endParaRPr lang="it-IT" sz="2100" dirty="0">
              <a:solidFill>
                <a:srgbClr val="0B1E46"/>
              </a:solidFill>
              <a:latin typeface="Titillium" panose="00000500000000000000" pitchFamily="50" charset="0"/>
            </a:endParaRPr>
          </a:p>
        </p:txBody>
      </p:sp>
      <p:sp>
        <p:nvSpPr>
          <p:cNvPr id="12" name="Rectangle 11">
            <a:extLst>
              <a:ext uri="{FF2B5EF4-FFF2-40B4-BE49-F238E27FC236}">
                <a16:creationId xmlns:a16="http://schemas.microsoft.com/office/drawing/2014/main" id="{963483D3-78DE-6243-BE1C-4E7CCF2092E3}"/>
              </a:ext>
            </a:extLst>
          </p:cNvPr>
          <p:cNvSpPr/>
          <p:nvPr/>
        </p:nvSpPr>
        <p:spPr>
          <a:xfrm>
            <a:off x="7205663" y="4677209"/>
            <a:ext cx="4438650" cy="861774"/>
          </a:xfrm>
          <a:prstGeom prst="rect">
            <a:avLst/>
          </a:prstGeom>
        </p:spPr>
        <p:txBody>
          <a:bodyPr wrap="square">
            <a:spAutoFit/>
          </a:bodyPr>
          <a:lstStyle/>
          <a:p>
            <a:pPr fontAlgn="base"/>
            <a:r>
              <a:rPr lang="en-US" sz="2900" dirty="0">
                <a:solidFill>
                  <a:srgbClr val="0B1E46"/>
                </a:solidFill>
                <a:latin typeface="Titillium" panose="00000500000000000000" pitchFamily="50" charset="0"/>
              </a:rPr>
              <a:t>Evaluation method:</a:t>
            </a:r>
          </a:p>
          <a:p>
            <a:pPr fontAlgn="base">
              <a:lnSpc>
                <a:spcPct val="100000"/>
              </a:lnSpc>
              <a:spcBef>
                <a:spcPts val="0"/>
              </a:spcBef>
            </a:pPr>
            <a:r>
              <a:rPr lang="en-US" sz="2100" dirty="0">
                <a:solidFill>
                  <a:srgbClr val="0B1E46"/>
                </a:solidFill>
                <a:latin typeface="Titillium" panose="00000500000000000000" pitchFamily="50" charset="0"/>
              </a:rPr>
              <a:t>To be defined</a:t>
            </a:r>
          </a:p>
        </p:txBody>
      </p:sp>
    </p:spTree>
    <p:extLst>
      <p:ext uri="{BB962C8B-B14F-4D97-AF65-F5344CB8AC3E}">
        <p14:creationId xmlns:p14="http://schemas.microsoft.com/office/powerpoint/2010/main" val="329348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E80429-541A-46D8-9A3F-B59FFA387EE6}"/>
              </a:ext>
            </a:extLst>
          </p:cNvPr>
          <p:cNvSpPr>
            <a:spLocks noGrp="1"/>
          </p:cNvSpPr>
          <p:nvPr>
            <p:ph type="title"/>
          </p:nvPr>
        </p:nvSpPr>
        <p:spPr>
          <a:xfrm>
            <a:off x="209620" y="268897"/>
            <a:ext cx="6886920" cy="1325563"/>
          </a:xfrm>
        </p:spPr>
        <p:txBody>
          <a:bodyPr/>
          <a:lstStyle/>
          <a:p>
            <a:r>
              <a:rPr lang="en-US" sz="3500" dirty="0"/>
              <a:t>Digital innovations in Fintech, Galena Pisoni</a:t>
            </a:r>
            <a:br>
              <a:rPr lang="it-IT" dirty="0"/>
            </a:br>
            <a:endParaRPr lang="en-GB" sz="3500" dirty="0"/>
          </a:p>
        </p:txBody>
      </p:sp>
      <p:sp>
        <p:nvSpPr>
          <p:cNvPr id="4" name="Rectangle 3">
            <a:extLst>
              <a:ext uri="{FF2B5EF4-FFF2-40B4-BE49-F238E27FC236}">
                <a16:creationId xmlns:a16="http://schemas.microsoft.com/office/drawing/2014/main" id="{BB9CA909-1FBD-1940-89E8-EA19EA33A1C7}"/>
              </a:ext>
            </a:extLst>
          </p:cNvPr>
          <p:cNvSpPr/>
          <p:nvPr/>
        </p:nvSpPr>
        <p:spPr>
          <a:xfrm>
            <a:off x="604837" y="5197438"/>
            <a:ext cx="6096000" cy="1200329"/>
          </a:xfrm>
          <a:prstGeom prst="rect">
            <a:avLst/>
          </a:prstGeom>
        </p:spPr>
        <p:txBody>
          <a:bodyPr>
            <a:spAutoFit/>
          </a:bodyPr>
          <a:lstStyle/>
          <a:p>
            <a:br>
              <a:rPr lang="it-IT" dirty="0">
                <a:solidFill>
                  <a:srgbClr val="454545"/>
                </a:solidFill>
                <a:latin typeface="Helvetica Neue" panose="02000503000000020004" pitchFamily="2" charset="0"/>
              </a:rPr>
            </a:br>
            <a:endParaRPr lang="it-IT" dirty="0">
              <a:solidFill>
                <a:srgbClr val="454545"/>
              </a:solidFill>
              <a:latin typeface="Helvetica Neue" panose="02000503000000020004" pitchFamily="2" charset="0"/>
            </a:endParaRPr>
          </a:p>
          <a:p>
            <a:br>
              <a:rPr lang="it-IT" dirty="0">
                <a:solidFill>
                  <a:srgbClr val="454545"/>
                </a:solidFill>
                <a:latin typeface="Helvetica Neue" panose="02000503000000020004" pitchFamily="2" charset="0"/>
              </a:rPr>
            </a:br>
            <a:endParaRPr lang="it-IT" dirty="0">
              <a:solidFill>
                <a:srgbClr val="454545"/>
              </a:solidFill>
              <a:effectLst/>
              <a:latin typeface="Helvetica Neue" panose="02000503000000020004" pitchFamily="2" charset="0"/>
            </a:endParaRPr>
          </a:p>
        </p:txBody>
      </p:sp>
      <p:pic>
        <p:nvPicPr>
          <p:cNvPr id="6" name="Picture 5">
            <a:extLst>
              <a:ext uri="{FF2B5EF4-FFF2-40B4-BE49-F238E27FC236}">
                <a16:creationId xmlns:a16="http://schemas.microsoft.com/office/drawing/2014/main" id="{39392A99-3D05-2E4B-8D59-A33886759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
        <p:nvSpPr>
          <p:cNvPr id="10" name="Content Placeholder 1">
            <a:extLst>
              <a:ext uri="{FF2B5EF4-FFF2-40B4-BE49-F238E27FC236}">
                <a16:creationId xmlns:a16="http://schemas.microsoft.com/office/drawing/2014/main" id="{AAE40273-ED1C-1B4A-A2A2-E4E73AFF943F}"/>
              </a:ext>
            </a:extLst>
          </p:cNvPr>
          <p:cNvSpPr>
            <a:spLocks noGrp="1"/>
          </p:cNvSpPr>
          <p:nvPr>
            <p:ph idx="1"/>
          </p:nvPr>
        </p:nvSpPr>
        <p:spPr>
          <a:xfrm>
            <a:off x="400258" y="1515701"/>
            <a:ext cx="5602977" cy="4351338"/>
          </a:xfrm>
        </p:spPr>
        <p:txBody>
          <a:bodyPr/>
          <a:lstStyle/>
          <a:p>
            <a:pPr marL="36000" indent="0" fontAlgn="base">
              <a:lnSpc>
                <a:spcPct val="100000"/>
              </a:lnSpc>
              <a:spcBef>
                <a:spcPts val="0"/>
              </a:spcBef>
              <a:buNone/>
            </a:pPr>
            <a:r>
              <a:rPr lang="it-IT" sz="2900" dirty="0" err="1"/>
              <a:t>Contents</a:t>
            </a:r>
            <a:r>
              <a:rPr lang="it-IT" sz="2900" dirty="0"/>
              <a:t>:</a:t>
            </a:r>
          </a:p>
          <a:p>
            <a:pPr marL="0" indent="0">
              <a:buNone/>
            </a:pPr>
            <a:r>
              <a:rPr lang="en-US" sz="2100" dirty="0"/>
              <a:t>The course covers the following topics: Different digital innovations in different domains (payments &amp; transfers, landing, financial management, retail banking, insurance, market &amp; exchanges). We’ll  understand requirements and security challenges for implementing fintech solutions, and especially relevant lately regulatory aspects (PSD2, Open Banking). Sessions:</a:t>
            </a:r>
          </a:p>
          <a:p>
            <a:pPr marL="97200">
              <a:spcBef>
                <a:spcPts val="0"/>
              </a:spcBef>
            </a:pPr>
            <a:r>
              <a:rPr lang="en-US" sz="2100" dirty="0"/>
              <a:t>	Disruption in Finance: FINTECH ecosystem </a:t>
            </a:r>
            <a:endParaRPr lang="it-IT" sz="2100" dirty="0"/>
          </a:p>
          <a:p>
            <a:pPr marL="97200">
              <a:spcBef>
                <a:spcPts val="0"/>
              </a:spcBef>
            </a:pPr>
            <a:r>
              <a:rPr lang="en-US" sz="2100" dirty="0"/>
              <a:t> 	UX for banking</a:t>
            </a:r>
            <a:endParaRPr lang="it-IT" sz="2100" dirty="0"/>
          </a:p>
          <a:p>
            <a:pPr marL="97200">
              <a:spcBef>
                <a:spcPts val="0"/>
              </a:spcBef>
            </a:pPr>
            <a:r>
              <a:rPr lang="en-US" sz="2100" dirty="0"/>
              <a:t> 	AI for digital financial services </a:t>
            </a:r>
            <a:endParaRPr lang="it-IT" sz="2100" dirty="0"/>
          </a:p>
          <a:p>
            <a:pPr marL="97200">
              <a:spcBef>
                <a:spcPts val="0"/>
              </a:spcBef>
            </a:pPr>
            <a:r>
              <a:rPr lang="en-US" sz="2100" dirty="0"/>
              <a:t> 	Big data for digital finance</a:t>
            </a:r>
            <a:endParaRPr lang="it-IT" sz="2100" dirty="0"/>
          </a:p>
          <a:p>
            <a:pPr marL="97200">
              <a:spcBef>
                <a:spcPts val="0"/>
              </a:spcBef>
            </a:pPr>
            <a:r>
              <a:rPr lang="en-US" sz="2100" dirty="0"/>
              <a:t> 	Blockchain and cryptocurrencies</a:t>
            </a:r>
            <a:endParaRPr lang="it-IT" sz="2100" dirty="0"/>
          </a:p>
          <a:p>
            <a:pPr marL="97200">
              <a:spcBef>
                <a:spcPts val="0"/>
              </a:spcBef>
            </a:pPr>
            <a:r>
              <a:rPr lang="en-US" sz="2100" dirty="0"/>
              <a:t> 	Regulatory compliance</a:t>
            </a:r>
            <a:endParaRPr lang="it-IT" sz="2100" dirty="0"/>
          </a:p>
          <a:p>
            <a:pPr marL="0" indent="0">
              <a:buNone/>
            </a:pPr>
            <a:endParaRPr lang="it-IT" sz="2100" dirty="0"/>
          </a:p>
          <a:p>
            <a:pPr marL="0" indent="0">
              <a:lnSpc>
                <a:spcPct val="100000"/>
              </a:lnSpc>
              <a:spcBef>
                <a:spcPts val="0"/>
              </a:spcBef>
              <a:buNone/>
            </a:pPr>
            <a:endParaRPr lang="en-US" dirty="0"/>
          </a:p>
        </p:txBody>
      </p:sp>
      <p:sp>
        <p:nvSpPr>
          <p:cNvPr id="11" name="Rectangle 10">
            <a:extLst>
              <a:ext uri="{FF2B5EF4-FFF2-40B4-BE49-F238E27FC236}">
                <a16:creationId xmlns:a16="http://schemas.microsoft.com/office/drawing/2014/main" id="{DFCD62EF-0388-F24F-AB96-DAC6344FE468}"/>
              </a:ext>
            </a:extLst>
          </p:cNvPr>
          <p:cNvSpPr/>
          <p:nvPr/>
        </p:nvSpPr>
        <p:spPr>
          <a:xfrm>
            <a:off x="7205663" y="2417713"/>
            <a:ext cx="4438650" cy="861774"/>
          </a:xfrm>
          <a:prstGeom prst="rect">
            <a:avLst/>
          </a:prstGeom>
        </p:spPr>
        <p:txBody>
          <a:bodyPr wrap="square">
            <a:spAutoFit/>
          </a:bodyPr>
          <a:lstStyle/>
          <a:p>
            <a:pPr fontAlgn="base"/>
            <a:r>
              <a:rPr lang="it-IT" sz="2900" dirty="0">
                <a:solidFill>
                  <a:srgbClr val="0B1E46"/>
                </a:solidFill>
                <a:latin typeface="Titillium" panose="00000500000000000000" pitchFamily="50" charset="0"/>
              </a:rPr>
              <a:t>Hours:</a:t>
            </a:r>
          </a:p>
          <a:p>
            <a:pPr fontAlgn="base">
              <a:lnSpc>
                <a:spcPct val="100000"/>
              </a:lnSpc>
              <a:spcBef>
                <a:spcPts val="0"/>
              </a:spcBef>
            </a:pPr>
            <a:r>
              <a:rPr lang="it-IT" sz="2100" dirty="0">
                <a:solidFill>
                  <a:srgbClr val="0B1E46"/>
                </a:solidFill>
                <a:latin typeface="Titillium" panose="00000500000000000000" pitchFamily="50" charset="0"/>
              </a:rPr>
              <a:t>To be </a:t>
            </a:r>
            <a:r>
              <a:rPr lang="it-IT" sz="2100" dirty="0" err="1">
                <a:solidFill>
                  <a:srgbClr val="0B1E46"/>
                </a:solidFill>
                <a:latin typeface="Titillium" panose="00000500000000000000" pitchFamily="50" charset="0"/>
              </a:rPr>
              <a:t>defined</a:t>
            </a:r>
            <a:endParaRPr lang="it-IT" sz="2100" dirty="0">
              <a:solidFill>
                <a:srgbClr val="0B1E46"/>
              </a:solidFill>
              <a:latin typeface="Titillium" panose="00000500000000000000" pitchFamily="50" charset="0"/>
            </a:endParaRPr>
          </a:p>
        </p:txBody>
      </p:sp>
      <p:sp>
        <p:nvSpPr>
          <p:cNvPr id="12" name="Rectangle 11">
            <a:extLst>
              <a:ext uri="{FF2B5EF4-FFF2-40B4-BE49-F238E27FC236}">
                <a16:creationId xmlns:a16="http://schemas.microsoft.com/office/drawing/2014/main" id="{157FA7DF-307C-614E-9A03-CE7764E0F43D}"/>
              </a:ext>
            </a:extLst>
          </p:cNvPr>
          <p:cNvSpPr/>
          <p:nvPr/>
        </p:nvSpPr>
        <p:spPr>
          <a:xfrm>
            <a:off x="7205663" y="4677209"/>
            <a:ext cx="4438650" cy="861774"/>
          </a:xfrm>
          <a:prstGeom prst="rect">
            <a:avLst/>
          </a:prstGeom>
        </p:spPr>
        <p:txBody>
          <a:bodyPr wrap="square">
            <a:spAutoFit/>
          </a:bodyPr>
          <a:lstStyle/>
          <a:p>
            <a:pPr fontAlgn="base"/>
            <a:r>
              <a:rPr lang="en-US" sz="2900" dirty="0">
                <a:solidFill>
                  <a:srgbClr val="0B1E46"/>
                </a:solidFill>
                <a:latin typeface="Titillium" panose="00000500000000000000" pitchFamily="50" charset="0"/>
              </a:rPr>
              <a:t>Evaluation method:</a:t>
            </a:r>
          </a:p>
          <a:p>
            <a:pPr fontAlgn="base">
              <a:lnSpc>
                <a:spcPct val="100000"/>
              </a:lnSpc>
              <a:spcBef>
                <a:spcPts val="0"/>
              </a:spcBef>
            </a:pPr>
            <a:r>
              <a:rPr lang="en-US" sz="2100" dirty="0">
                <a:solidFill>
                  <a:srgbClr val="0B1E46"/>
                </a:solidFill>
                <a:latin typeface="Titillium" panose="00000500000000000000" pitchFamily="50" charset="0"/>
              </a:rPr>
              <a:t>To be defined</a:t>
            </a:r>
          </a:p>
        </p:txBody>
      </p:sp>
    </p:spTree>
    <p:extLst>
      <p:ext uri="{BB962C8B-B14F-4D97-AF65-F5344CB8AC3E}">
        <p14:creationId xmlns:p14="http://schemas.microsoft.com/office/powerpoint/2010/main" val="317846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E80429-541A-46D8-9A3F-B59FFA387EE6}"/>
              </a:ext>
            </a:extLst>
          </p:cNvPr>
          <p:cNvSpPr>
            <a:spLocks noGrp="1"/>
          </p:cNvSpPr>
          <p:nvPr>
            <p:ph type="title"/>
          </p:nvPr>
        </p:nvSpPr>
        <p:spPr>
          <a:xfrm>
            <a:off x="209619" y="268897"/>
            <a:ext cx="9097539" cy="1325563"/>
          </a:xfrm>
        </p:spPr>
        <p:txBody>
          <a:bodyPr/>
          <a:lstStyle/>
          <a:p>
            <a:r>
              <a:rPr lang="en-GB" sz="4100" dirty="0"/>
              <a:t>I&amp;E </a:t>
            </a:r>
            <a:r>
              <a:rPr lang="en-US" sz="4100" dirty="0"/>
              <a:t>courses 2</a:t>
            </a:r>
            <a:r>
              <a:rPr lang="en-US" sz="4100" baseline="30000" dirty="0"/>
              <a:t>nd</a:t>
            </a:r>
            <a:r>
              <a:rPr lang="en-US" sz="4100" dirty="0"/>
              <a:t> year, I&amp;E Study</a:t>
            </a:r>
            <a:br>
              <a:rPr lang="it-IT" dirty="0"/>
            </a:br>
            <a:endParaRPr lang="en-GB" sz="3500" dirty="0"/>
          </a:p>
        </p:txBody>
      </p:sp>
      <p:sp>
        <p:nvSpPr>
          <p:cNvPr id="4" name="Rectangle 3">
            <a:extLst>
              <a:ext uri="{FF2B5EF4-FFF2-40B4-BE49-F238E27FC236}">
                <a16:creationId xmlns:a16="http://schemas.microsoft.com/office/drawing/2014/main" id="{BB9CA909-1FBD-1940-89E8-EA19EA33A1C7}"/>
              </a:ext>
            </a:extLst>
          </p:cNvPr>
          <p:cNvSpPr/>
          <p:nvPr/>
        </p:nvSpPr>
        <p:spPr>
          <a:xfrm>
            <a:off x="604837" y="5197438"/>
            <a:ext cx="6096000" cy="1200329"/>
          </a:xfrm>
          <a:prstGeom prst="rect">
            <a:avLst/>
          </a:prstGeom>
        </p:spPr>
        <p:txBody>
          <a:bodyPr>
            <a:spAutoFit/>
          </a:bodyPr>
          <a:lstStyle/>
          <a:p>
            <a:br>
              <a:rPr lang="it-IT" dirty="0">
                <a:solidFill>
                  <a:srgbClr val="454545"/>
                </a:solidFill>
                <a:latin typeface="Helvetica Neue" panose="02000503000000020004" pitchFamily="2" charset="0"/>
              </a:rPr>
            </a:br>
            <a:endParaRPr lang="it-IT" dirty="0">
              <a:solidFill>
                <a:srgbClr val="454545"/>
              </a:solidFill>
              <a:latin typeface="Helvetica Neue" panose="02000503000000020004" pitchFamily="2" charset="0"/>
            </a:endParaRPr>
          </a:p>
          <a:p>
            <a:br>
              <a:rPr lang="it-IT" dirty="0">
                <a:solidFill>
                  <a:srgbClr val="454545"/>
                </a:solidFill>
                <a:latin typeface="Helvetica Neue" panose="02000503000000020004" pitchFamily="2" charset="0"/>
              </a:rPr>
            </a:br>
            <a:endParaRPr lang="it-IT" dirty="0">
              <a:solidFill>
                <a:srgbClr val="454545"/>
              </a:solidFill>
              <a:effectLst/>
              <a:latin typeface="Helvetica Neue" panose="02000503000000020004" pitchFamily="2" charset="0"/>
            </a:endParaRPr>
          </a:p>
        </p:txBody>
      </p:sp>
      <p:pic>
        <p:nvPicPr>
          <p:cNvPr id="6" name="Picture 5">
            <a:extLst>
              <a:ext uri="{FF2B5EF4-FFF2-40B4-BE49-F238E27FC236}">
                <a16:creationId xmlns:a16="http://schemas.microsoft.com/office/drawing/2014/main" id="{39392A99-3D05-2E4B-8D59-A33886759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
        <p:nvSpPr>
          <p:cNvPr id="8" name="Content Placeholder 1">
            <a:extLst>
              <a:ext uri="{FF2B5EF4-FFF2-40B4-BE49-F238E27FC236}">
                <a16:creationId xmlns:a16="http://schemas.microsoft.com/office/drawing/2014/main" id="{B5E3C403-2D82-724C-8F4F-2788DF1F7401}"/>
              </a:ext>
            </a:extLst>
          </p:cNvPr>
          <p:cNvSpPr>
            <a:spLocks noGrp="1"/>
          </p:cNvSpPr>
          <p:nvPr>
            <p:ph idx="1"/>
          </p:nvPr>
        </p:nvSpPr>
        <p:spPr>
          <a:xfrm>
            <a:off x="373442" y="1636582"/>
            <a:ext cx="5702369" cy="4351338"/>
          </a:xfrm>
        </p:spPr>
        <p:txBody>
          <a:bodyPr/>
          <a:lstStyle/>
          <a:p>
            <a:pPr marL="36000" indent="0" fontAlgn="base">
              <a:lnSpc>
                <a:spcPct val="100000"/>
              </a:lnSpc>
              <a:spcBef>
                <a:spcPts val="0"/>
              </a:spcBef>
              <a:buNone/>
            </a:pPr>
            <a:r>
              <a:rPr lang="it-IT" sz="2900" dirty="0" err="1"/>
              <a:t>Contents</a:t>
            </a:r>
            <a:r>
              <a:rPr lang="it-IT" sz="2900" dirty="0"/>
              <a:t>:</a:t>
            </a:r>
          </a:p>
          <a:p>
            <a:pPr marL="0" indent="0" fontAlgn="base">
              <a:lnSpc>
                <a:spcPct val="100000"/>
              </a:lnSpc>
              <a:spcBef>
                <a:spcPts val="0"/>
              </a:spcBef>
              <a:buNone/>
            </a:pPr>
            <a:r>
              <a:rPr lang="it-IT" sz="2100" dirty="0"/>
              <a:t> Work on a case </a:t>
            </a:r>
            <a:r>
              <a:rPr lang="it-IT" sz="2100" dirty="0" err="1"/>
              <a:t>provided</a:t>
            </a:r>
            <a:r>
              <a:rPr lang="it-IT" sz="2100" dirty="0"/>
              <a:t> by a EIT Digital partner Company or </a:t>
            </a:r>
            <a:r>
              <a:rPr lang="it-IT" sz="2100" dirty="0" err="1"/>
              <a:t>com,pany</a:t>
            </a:r>
            <a:r>
              <a:rPr lang="it-IT" sz="2100" dirty="0"/>
              <a:t> from the </a:t>
            </a:r>
            <a:r>
              <a:rPr lang="it-IT" sz="2100" dirty="0" err="1"/>
              <a:t>ecosystem</a:t>
            </a:r>
            <a:endParaRPr lang="it-IT" sz="2100" dirty="0"/>
          </a:p>
          <a:p>
            <a:pPr marL="0" indent="0" fontAlgn="base">
              <a:lnSpc>
                <a:spcPct val="100000"/>
              </a:lnSpc>
              <a:spcBef>
                <a:spcPts val="0"/>
              </a:spcBef>
              <a:buNone/>
            </a:pPr>
            <a:endParaRPr lang="it-IT" sz="2100" dirty="0"/>
          </a:p>
          <a:p>
            <a:pPr fontAlgn="base"/>
            <a:r>
              <a:rPr lang="it-IT" sz="2100" dirty="0"/>
              <a:t>Online </a:t>
            </a:r>
            <a:r>
              <a:rPr lang="it-IT" sz="2100" dirty="0" err="1"/>
              <a:t>contents</a:t>
            </a:r>
            <a:r>
              <a:rPr lang="it-IT" sz="2100" dirty="0"/>
              <a:t> </a:t>
            </a:r>
            <a:r>
              <a:rPr lang="it-IT" sz="2100" dirty="0" err="1"/>
              <a:t>aimed</a:t>
            </a:r>
            <a:r>
              <a:rPr lang="it-IT" sz="2100" dirty="0"/>
              <a:t> to help </a:t>
            </a:r>
            <a:r>
              <a:rPr lang="it-IT" sz="2100" dirty="0" err="1"/>
              <a:t>you</a:t>
            </a:r>
            <a:r>
              <a:rPr lang="it-IT" sz="2100" dirty="0"/>
              <a:t> work on the case </a:t>
            </a:r>
            <a:r>
              <a:rPr lang="it-IT" sz="2100" dirty="0" err="1"/>
              <a:t>study</a:t>
            </a:r>
            <a:endParaRPr lang="it-IT" sz="2100" dirty="0"/>
          </a:p>
          <a:p>
            <a:pPr fontAlgn="base"/>
            <a:endParaRPr lang="it-IT" sz="2100" dirty="0"/>
          </a:p>
          <a:p>
            <a:pPr marL="0" indent="0">
              <a:buNone/>
            </a:pPr>
            <a:endParaRPr lang="en-US" dirty="0"/>
          </a:p>
        </p:txBody>
      </p:sp>
      <p:sp>
        <p:nvSpPr>
          <p:cNvPr id="10" name="Rectangle 9">
            <a:extLst>
              <a:ext uri="{FF2B5EF4-FFF2-40B4-BE49-F238E27FC236}">
                <a16:creationId xmlns:a16="http://schemas.microsoft.com/office/drawing/2014/main" id="{CD45C0CF-60CC-C049-8D81-7BA1C9B49287}"/>
              </a:ext>
            </a:extLst>
          </p:cNvPr>
          <p:cNvSpPr/>
          <p:nvPr/>
        </p:nvSpPr>
        <p:spPr>
          <a:xfrm>
            <a:off x="7205663" y="2417713"/>
            <a:ext cx="4438650" cy="3247043"/>
          </a:xfrm>
          <a:prstGeom prst="rect">
            <a:avLst/>
          </a:prstGeom>
        </p:spPr>
        <p:txBody>
          <a:bodyPr wrap="square">
            <a:spAutoFit/>
          </a:bodyPr>
          <a:lstStyle/>
          <a:p>
            <a:pPr fontAlgn="base"/>
            <a:r>
              <a:rPr lang="it-IT" sz="2900" dirty="0">
                <a:solidFill>
                  <a:srgbClr val="0B1E46"/>
                </a:solidFill>
                <a:latin typeface="Titillium" panose="00000500000000000000" pitchFamily="50" charset="0"/>
              </a:rPr>
              <a:t>Hours:</a:t>
            </a:r>
          </a:p>
          <a:p>
            <a:pPr fontAlgn="base">
              <a:lnSpc>
                <a:spcPct val="100000"/>
              </a:lnSpc>
              <a:spcBef>
                <a:spcPts val="0"/>
              </a:spcBef>
            </a:pPr>
            <a:r>
              <a:rPr lang="it-IT" sz="2100" dirty="0">
                <a:solidFill>
                  <a:srgbClr val="0B1E46"/>
                </a:solidFill>
                <a:latin typeface="Titillium" panose="00000500000000000000" pitchFamily="50" charset="0"/>
              </a:rPr>
              <a:t>From </a:t>
            </a:r>
            <a:r>
              <a:rPr lang="it-IT" sz="2100" dirty="0" err="1">
                <a:solidFill>
                  <a:srgbClr val="0B1E46"/>
                </a:solidFill>
                <a:latin typeface="Titillium" panose="00000500000000000000" pitchFamily="50" charset="0"/>
              </a:rPr>
              <a:t>Oct</a:t>
            </a:r>
            <a:r>
              <a:rPr lang="it-IT" sz="2100" dirty="0">
                <a:solidFill>
                  <a:srgbClr val="0B1E46"/>
                </a:solidFill>
                <a:latin typeface="Titillium" panose="00000500000000000000" pitchFamily="50" charset="0"/>
              </a:rPr>
              <a:t> 15°, to be </a:t>
            </a:r>
            <a:r>
              <a:rPr lang="it-IT" sz="2100" dirty="0" err="1">
                <a:solidFill>
                  <a:srgbClr val="0B1E46"/>
                </a:solidFill>
                <a:latin typeface="Titillium" panose="00000500000000000000" pitchFamily="50" charset="0"/>
              </a:rPr>
              <a:t>defined</a:t>
            </a:r>
            <a:r>
              <a:rPr lang="it-IT" sz="2100" dirty="0">
                <a:solidFill>
                  <a:srgbClr val="0B1E46"/>
                </a:solidFill>
                <a:latin typeface="Titillium" panose="00000500000000000000" pitchFamily="50" charset="0"/>
              </a:rPr>
              <a:t> </a:t>
            </a:r>
            <a:r>
              <a:rPr lang="it-IT" sz="2100" dirty="0" err="1">
                <a:solidFill>
                  <a:srgbClr val="0B1E46"/>
                </a:solidFill>
                <a:latin typeface="Titillium" panose="00000500000000000000" pitchFamily="50" charset="0"/>
              </a:rPr>
              <a:t>between</a:t>
            </a:r>
            <a:r>
              <a:rPr lang="it-IT" sz="2100" dirty="0">
                <a:solidFill>
                  <a:srgbClr val="0B1E46"/>
                </a:solidFill>
                <a:latin typeface="Titillium" panose="00000500000000000000" pitchFamily="50" charset="0"/>
              </a:rPr>
              <a:t> </a:t>
            </a:r>
            <a:r>
              <a:rPr lang="it-IT" sz="2100" dirty="0" err="1">
                <a:solidFill>
                  <a:srgbClr val="0B1E46"/>
                </a:solidFill>
                <a:latin typeface="Titillium" panose="00000500000000000000" pitchFamily="50" charset="0"/>
              </a:rPr>
              <a:t>mentors</a:t>
            </a:r>
            <a:r>
              <a:rPr lang="it-IT" sz="2100" dirty="0">
                <a:solidFill>
                  <a:srgbClr val="0B1E46"/>
                </a:solidFill>
                <a:latin typeface="Titillium" panose="00000500000000000000" pitchFamily="50" charset="0"/>
              </a:rPr>
              <a:t>, </a:t>
            </a:r>
            <a:r>
              <a:rPr lang="it-IT" sz="2100" dirty="0" err="1">
                <a:solidFill>
                  <a:srgbClr val="0B1E46"/>
                </a:solidFill>
                <a:latin typeface="Titillium" panose="00000500000000000000" pitchFamily="50" charset="0"/>
              </a:rPr>
              <a:t>students</a:t>
            </a:r>
            <a:r>
              <a:rPr lang="it-IT" sz="2100" dirty="0">
                <a:solidFill>
                  <a:srgbClr val="0B1E46"/>
                </a:solidFill>
                <a:latin typeface="Titillium" panose="00000500000000000000" pitchFamily="50" charset="0"/>
              </a:rPr>
              <a:t> and company </a:t>
            </a:r>
            <a:r>
              <a:rPr lang="it-IT" sz="2100" dirty="0" err="1">
                <a:solidFill>
                  <a:srgbClr val="0B1E46"/>
                </a:solidFill>
                <a:latin typeface="Titillium" panose="00000500000000000000" pitchFamily="50" charset="0"/>
              </a:rPr>
              <a:t>representatives</a:t>
            </a:r>
            <a:endParaRPr lang="it-IT" sz="2100" dirty="0">
              <a:solidFill>
                <a:srgbClr val="0B1E46"/>
              </a:solidFill>
              <a:latin typeface="Titillium" panose="00000500000000000000" pitchFamily="50" charset="0"/>
            </a:endParaRPr>
          </a:p>
          <a:p>
            <a:pPr fontAlgn="base">
              <a:lnSpc>
                <a:spcPct val="100000"/>
              </a:lnSpc>
              <a:spcBef>
                <a:spcPts val="0"/>
              </a:spcBef>
            </a:pPr>
            <a:endParaRPr lang="it-IT" sz="2100" dirty="0">
              <a:solidFill>
                <a:srgbClr val="0B1E46"/>
              </a:solidFill>
              <a:latin typeface="Titillium" panose="00000500000000000000" pitchFamily="50" charset="0"/>
            </a:endParaRPr>
          </a:p>
          <a:p>
            <a:pPr fontAlgn="base">
              <a:lnSpc>
                <a:spcPct val="100000"/>
              </a:lnSpc>
              <a:spcBef>
                <a:spcPts val="0"/>
              </a:spcBef>
            </a:pPr>
            <a:r>
              <a:rPr lang="it-IT" sz="2900" dirty="0" err="1">
                <a:solidFill>
                  <a:srgbClr val="0B1E46"/>
                </a:solidFill>
                <a:latin typeface="Titillium" panose="00000500000000000000" pitchFamily="50" charset="0"/>
              </a:rPr>
              <a:t>Mentors</a:t>
            </a:r>
            <a:r>
              <a:rPr lang="it-IT" sz="2900" dirty="0">
                <a:solidFill>
                  <a:srgbClr val="0B1E46"/>
                </a:solidFill>
                <a:latin typeface="Titillium" panose="00000500000000000000" pitchFamily="50" charset="0"/>
              </a:rPr>
              <a:t>:</a:t>
            </a:r>
          </a:p>
          <a:p>
            <a:pPr marL="342900" indent="-342900" fontAlgn="base">
              <a:lnSpc>
                <a:spcPct val="100000"/>
              </a:lnSpc>
              <a:spcBef>
                <a:spcPts val="0"/>
              </a:spcBef>
              <a:buFont typeface="Arial" panose="020B0604020202020204" pitchFamily="34" charset="0"/>
              <a:buChar char="•"/>
            </a:pPr>
            <a:r>
              <a:rPr lang="it-IT" sz="2100" dirty="0">
                <a:solidFill>
                  <a:srgbClr val="0B1E46"/>
                </a:solidFill>
                <a:latin typeface="Titillium" panose="00000500000000000000" pitchFamily="50" charset="0"/>
              </a:rPr>
              <a:t>Galena Pisoni</a:t>
            </a:r>
          </a:p>
          <a:p>
            <a:pPr fontAlgn="base">
              <a:lnSpc>
                <a:spcPct val="100000"/>
              </a:lnSpc>
              <a:spcBef>
                <a:spcPts val="0"/>
              </a:spcBef>
            </a:pPr>
            <a:endParaRPr lang="it-IT" sz="2100" dirty="0">
              <a:solidFill>
                <a:srgbClr val="0B1E46"/>
              </a:solidFill>
              <a:latin typeface="Titillium" panose="00000500000000000000" pitchFamily="50" charset="0"/>
            </a:endParaRPr>
          </a:p>
          <a:p>
            <a:pPr fontAlgn="base">
              <a:lnSpc>
                <a:spcPct val="100000"/>
              </a:lnSpc>
              <a:spcBef>
                <a:spcPts val="0"/>
              </a:spcBef>
            </a:pPr>
            <a:endParaRPr lang="it-IT" sz="2100" dirty="0">
              <a:solidFill>
                <a:srgbClr val="0B1E46"/>
              </a:solidFill>
              <a:latin typeface="Titillium" panose="00000500000000000000" pitchFamily="50" charset="0"/>
            </a:endParaRPr>
          </a:p>
        </p:txBody>
      </p:sp>
      <p:sp>
        <p:nvSpPr>
          <p:cNvPr id="11" name="Rectangle 10">
            <a:extLst>
              <a:ext uri="{FF2B5EF4-FFF2-40B4-BE49-F238E27FC236}">
                <a16:creationId xmlns:a16="http://schemas.microsoft.com/office/drawing/2014/main" id="{4CDA367F-22DB-1D42-84E4-3FD1ED246697}"/>
              </a:ext>
            </a:extLst>
          </p:cNvPr>
          <p:cNvSpPr/>
          <p:nvPr/>
        </p:nvSpPr>
        <p:spPr>
          <a:xfrm>
            <a:off x="7205663" y="5536055"/>
            <a:ext cx="4438650" cy="1184940"/>
          </a:xfrm>
          <a:prstGeom prst="rect">
            <a:avLst/>
          </a:prstGeom>
        </p:spPr>
        <p:txBody>
          <a:bodyPr wrap="square">
            <a:spAutoFit/>
          </a:bodyPr>
          <a:lstStyle/>
          <a:p>
            <a:pPr fontAlgn="base"/>
            <a:r>
              <a:rPr lang="en-US" sz="2900" dirty="0">
                <a:solidFill>
                  <a:srgbClr val="0B1E46"/>
                </a:solidFill>
                <a:latin typeface="Titillium" panose="00000500000000000000" pitchFamily="50" charset="0"/>
              </a:rPr>
              <a:t>Evaluation method:</a:t>
            </a:r>
          </a:p>
          <a:p>
            <a:pPr fontAlgn="base">
              <a:lnSpc>
                <a:spcPct val="100000"/>
              </a:lnSpc>
              <a:spcBef>
                <a:spcPts val="0"/>
              </a:spcBef>
            </a:pPr>
            <a:r>
              <a:rPr lang="en-US" sz="2100" dirty="0">
                <a:solidFill>
                  <a:srgbClr val="0B1E46"/>
                </a:solidFill>
                <a:latin typeface="Titillium" panose="00000500000000000000" pitchFamily="50" charset="0"/>
              </a:rPr>
              <a:t>Based on teachers and company view on the quality of submission </a:t>
            </a:r>
          </a:p>
        </p:txBody>
      </p:sp>
      <p:sp>
        <p:nvSpPr>
          <p:cNvPr id="12" name="Rectangle 11">
            <a:extLst>
              <a:ext uri="{FF2B5EF4-FFF2-40B4-BE49-F238E27FC236}">
                <a16:creationId xmlns:a16="http://schemas.microsoft.com/office/drawing/2014/main" id="{8BC7AE8D-7746-554E-9822-4A12A40795E8}"/>
              </a:ext>
            </a:extLst>
          </p:cNvPr>
          <p:cNvSpPr/>
          <p:nvPr/>
        </p:nvSpPr>
        <p:spPr>
          <a:xfrm>
            <a:off x="373442" y="5072285"/>
            <a:ext cx="5877753" cy="1831271"/>
          </a:xfrm>
          <a:prstGeom prst="rect">
            <a:avLst/>
          </a:prstGeom>
        </p:spPr>
        <p:txBody>
          <a:bodyPr wrap="square">
            <a:spAutoFit/>
          </a:bodyPr>
          <a:lstStyle/>
          <a:p>
            <a:pPr fontAlgn="base"/>
            <a:r>
              <a:rPr lang="en-US" sz="2900" dirty="0">
                <a:solidFill>
                  <a:srgbClr val="0B1E46"/>
                </a:solidFill>
                <a:latin typeface="Titillium" panose="00000500000000000000" pitchFamily="50" charset="0"/>
              </a:rPr>
              <a:t>Online sessions:</a:t>
            </a:r>
          </a:p>
          <a:p>
            <a:pPr marL="342900" indent="-342900" fontAlgn="base">
              <a:buFont typeface="Arial" panose="020B0604020202020204" pitchFamily="34" charset="0"/>
              <a:buChar char="•"/>
            </a:pPr>
            <a:r>
              <a:rPr lang="en-US" sz="2100" dirty="0">
                <a:solidFill>
                  <a:srgbClr val="0B1E46"/>
                </a:solidFill>
                <a:latin typeface="Titillium" panose="00000500000000000000" pitchFamily="50" charset="0"/>
              </a:rPr>
              <a:t>Technologies and delta barriers</a:t>
            </a:r>
          </a:p>
          <a:p>
            <a:pPr marL="342900" indent="-342900" fontAlgn="base">
              <a:buFont typeface="Arial" panose="020B0604020202020204" pitchFamily="34" charset="0"/>
              <a:buChar char="•"/>
            </a:pPr>
            <a:r>
              <a:rPr lang="en-US" sz="2100" dirty="0">
                <a:solidFill>
                  <a:srgbClr val="0B1E46"/>
                </a:solidFill>
                <a:latin typeface="Titillium" panose="00000500000000000000" pitchFamily="50" charset="0"/>
              </a:rPr>
              <a:t>Business research</a:t>
            </a:r>
            <a:endParaRPr lang="it-IT" sz="2100" dirty="0">
              <a:solidFill>
                <a:srgbClr val="0B1E46"/>
              </a:solidFill>
              <a:latin typeface="Titillium" panose="00000500000000000000" pitchFamily="50" charset="0"/>
            </a:endParaRPr>
          </a:p>
          <a:p>
            <a:pPr marL="342900" indent="-342900" fontAlgn="base">
              <a:buFont typeface="Arial" panose="020B0604020202020204" pitchFamily="34" charset="0"/>
              <a:buChar char="•"/>
            </a:pPr>
            <a:r>
              <a:rPr lang="en-US" sz="2100" dirty="0">
                <a:solidFill>
                  <a:srgbClr val="0B1E46"/>
                </a:solidFill>
                <a:latin typeface="Titillium" panose="00000500000000000000" pitchFamily="50" charset="0"/>
              </a:rPr>
              <a:t>Market Grow</a:t>
            </a:r>
            <a:endParaRPr lang="it-IT" sz="2100" dirty="0">
              <a:solidFill>
                <a:srgbClr val="0B1E46"/>
              </a:solidFill>
              <a:latin typeface="Titillium" panose="00000500000000000000" pitchFamily="50" charset="0"/>
            </a:endParaRPr>
          </a:p>
          <a:p>
            <a:pPr marL="342900" lvl="0" indent="-342900">
              <a:buFont typeface="Arial" panose="020B0604020202020204" pitchFamily="34" charset="0"/>
              <a:buChar char="•"/>
            </a:pPr>
            <a:endParaRPr lang="en-US" sz="2100" dirty="0">
              <a:solidFill>
                <a:srgbClr val="0B1E46"/>
              </a:solidFill>
              <a:latin typeface="Titillium" panose="00000500000000000000" pitchFamily="50" charset="0"/>
            </a:endParaRPr>
          </a:p>
        </p:txBody>
      </p:sp>
    </p:spTree>
    <p:extLst>
      <p:ext uri="{BB962C8B-B14F-4D97-AF65-F5344CB8AC3E}">
        <p14:creationId xmlns:p14="http://schemas.microsoft.com/office/powerpoint/2010/main" val="353854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E80429-541A-46D8-9A3F-B59FFA387EE6}"/>
              </a:ext>
            </a:extLst>
          </p:cNvPr>
          <p:cNvSpPr>
            <a:spLocks noGrp="1"/>
          </p:cNvSpPr>
          <p:nvPr>
            <p:ph type="title"/>
          </p:nvPr>
        </p:nvSpPr>
        <p:spPr>
          <a:xfrm>
            <a:off x="209619" y="268897"/>
            <a:ext cx="9097539" cy="1325563"/>
          </a:xfrm>
        </p:spPr>
        <p:txBody>
          <a:bodyPr/>
          <a:lstStyle/>
          <a:p>
            <a:r>
              <a:rPr lang="en-GB" sz="4100" dirty="0"/>
              <a:t>I&amp;E Lunch Talk - </a:t>
            </a:r>
            <a:r>
              <a:rPr lang="it-IT" sz="4100" dirty="0"/>
              <a:t>Tatiana Peron</a:t>
            </a:r>
            <a:br>
              <a:rPr lang="it-IT" dirty="0"/>
            </a:br>
            <a:endParaRPr lang="en-GB" sz="3500" dirty="0"/>
          </a:p>
        </p:txBody>
      </p:sp>
      <p:sp>
        <p:nvSpPr>
          <p:cNvPr id="132" name="Espace réservé du contenu 1">
            <a:extLst>
              <a:ext uri="{FF2B5EF4-FFF2-40B4-BE49-F238E27FC236}">
                <a16:creationId xmlns:a16="http://schemas.microsoft.com/office/drawing/2014/main" id="{8BD13B20-A036-D44D-8093-264FE21440E5}"/>
              </a:ext>
            </a:extLst>
          </p:cNvPr>
          <p:cNvSpPr>
            <a:spLocks noGrp="1"/>
          </p:cNvSpPr>
          <p:nvPr>
            <p:ph idx="1"/>
          </p:nvPr>
        </p:nvSpPr>
        <p:spPr>
          <a:xfrm>
            <a:off x="5268261" y="1959326"/>
            <a:ext cx="6516462" cy="4161186"/>
          </a:xfrm>
        </p:spPr>
        <p:txBody>
          <a:bodyPr/>
          <a:lstStyle/>
          <a:p>
            <a:pPr marL="0" indent="0">
              <a:spcBef>
                <a:spcPts val="1600"/>
              </a:spcBef>
              <a:buNone/>
            </a:pPr>
            <a:r>
              <a:rPr lang="en-GB" sz="2500" b="1" dirty="0"/>
              <a:t>About Tatiana</a:t>
            </a:r>
          </a:p>
          <a:p>
            <a:pPr marL="0" indent="0">
              <a:buNone/>
            </a:pPr>
            <a:r>
              <a:rPr lang="en-US" sz="1700" dirty="0"/>
              <a:t>After 20 years of proven experience in the management of IT and organizational transformational projects at Amadeus or within a technological startup, Tatiana is now heading the Research, Innovation &amp; Ecosystem Marketing </a:t>
            </a:r>
            <a:r>
              <a:rPr lang="en-US" sz="1700"/>
              <a:t>and Communication </a:t>
            </a:r>
            <a:r>
              <a:rPr lang="en-US" sz="1700" dirty="0"/>
              <a:t>department, in charge of defining and executing the internal and external communication strategy for the division’s projects and activities.</a:t>
            </a:r>
          </a:p>
          <a:p>
            <a:pPr marL="0" indent="0">
              <a:buNone/>
            </a:pPr>
            <a:endParaRPr lang="en-US" sz="1700" dirty="0"/>
          </a:p>
          <a:p>
            <a:pPr marL="0" indent="0">
              <a:buNone/>
            </a:pPr>
            <a:r>
              <a:rPr lang="it-IT" sz="2500" b="1" dirty="0" err="1"/>
              <a:t>About</a:t>
            </a:r>
            <a:r>
              <a:rPr lang="it-IT" sz="2500" b="1" dirty="0"/>
              <a:t> Amadeus</a:t>
            </a:r>
          </a:p>
          <a:p>
            <a:pPr marL="0" indent="0">
              <a:buNone/>
            </a:pPr>
            <a:r>
              <a:rPr lang="en-US" sz="1700" dirty="0"/>
              <a:t>Amadeus powers travel. As a travel technology company Amadeus builds critical solutions that help airlines and airports, hotels and railways, search engines, travel agencies, tour operators and other travel players to run their operations and improve the travel experience.  With it’s 19,000 employees in 70 offices, Amadeus helps connect over 1.6 billion people a year to local travel providers in over 190 countries. To find out more about Amadeus, visit </a:t>
            </a:r>
            <a:r>
              <a:rPr lang="en-US" sz="1700" dirty="0" err="1"/>
              <a:t>www.amadeus.com</a:t>
            </a:r>
            <a:endParaRPr lang="en-US" sz="1700" dirty="0"/>
          </a:p>
        </p:txBody>
      </p:sp>
      <p:pic>
        <p:nvPicPr>
          <p:cNvPr id="3" name="Picture 2">
            <a:extLst>
              <a:ext uri="{FF2B5EF4-FFF2-40B4-BE49-F238E27FC236}">
                <a16:creationId xmlns:a16="http://schemas.microsoft.com/office/drawing/2014/main" id="{67C219D3-DA8E-B643-9FD5-CEFD52A7B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488" y="1594460"/>
            <a:ext cx="4406900" cy="2730500"/>
          </a:xfrm>
          <a:prstGeom prst="rect">
            <a:avLst/>
          </a:prstGeom>
        </p:spPr>
      </p:pic>
      <p:sp>
        <p:nvSpPr>
          <p:cNvPr id="4" name="Rectangle 3">
            <a:extLst>
              <a:ext uri="{FF2B5EF4-FFF2-40B4-BE49-F238E27FC236}">
                <a16:creationId xmlns:a16="http://schemas.microsoft.com/office/drawing/2014/main" id="{BB9CA909-1FBD-1940-89E8-EA19EA33A1C7}"/>
              </a:ext>
            </a:extLst>
          </p:cNvPr>
          <p:cNvSpPr/>
          <p:nvPr/>
        </p:nvSpPr>
        <p:spPr>
          <a:xfrm>
            <a:off x="604837" y="5197438"/>
            <a:ext cx="6096000" cy="1200329"/>
          </a:xfrm>
          <a:prstGeom prst="rect">
            <a:avLst/>
          </a:prstGeom>
        </p:spPr>
        <p:txBody>
          <a:bodyPr>
            <a:spAutoFit/>
          </a:bodyPr>
          <a:lstStyle/>
          <a:p>
            <a:br>
              <a:rPr lang="it-IT" dirty="0">
                <a:solidFill>
                  <a:srgbClr val="454545"/>
                </a:solidFill>
                <a:latin typeface="Helvetica Neue" panose="02000503000000020004" pitchFamily="2" charset="0"/>
              </a:rPr>
            </a:br>
            <a:endParaRPr lang="it-IT" dirty="0">
              <a:solidFill>
                <a:srgbClr val="454545"/>
              </a:solidFill>
              <a:latin typeface="Helvetica Neue" panose="02000503000000020004" pitchFamily="2" charset="0"/>
            </a:endParaRPr>
          </a:p>
          <a:p>
            <a:br>
              <a:rPr lang="it-IT" dirty="0">
                <a:solidFill>
                  <a:srgbClr val="454545"/>
                </a:solidFill>
                <a:latin typeface="Helvetica Neue" panose="02000503000000020004" pitchFamily="2" charset="0"/>
              </a:rPr>
            </a:br>
            <a:endParaRPr lang="it-IT" dirty="0">
              <a:solidFill>
                <a:srgbClr val="454545"/>
              </a:solidFill>
              <a:effectLst/>
              <a:latin typeface="Helvetica Neue" panose="02000503000000020004" pitchFamily="2" charset="0"/>
            </a:endParaRPr>
          </a:p>
        </p:txBody>
      </p:sp>
      <p:sp>
        <p:nvSpPr>
          <p:cNvPr id="5" name="Rectangle 4">
            <a:extLst>
              <a:ext uri="{FF2B5EF4-FFF2-40B4-BE49-F238E27FC236}">
                <a16:creationId xmlns:a16="http://schemas.microsoft.com/office/drawing/2014/main" id="{5B19A7E1-0777-BD4F-BDE6-2403171BEB55}"/>
              </a:ext>
            </a:extLst>
          </p:cNvPr>
          <p:cNvSpPr/>
          <p:nvPr/>
        </p:nvSpPr>
        <p:spPr>
          <a:xfrm>
            <a:off x="351489" y="4832573"/>
            <a:ext cx="4806299" cy="1646605"/>
          </a:xfrm>
          <a:prstGeom prst="rect">
            <a:avLst/>
          </a:prstGeom>
        </p:spPr>
        <p:txBody>
          <a:bodyPr wrap="square">
            <a:spAutoFit/>
          </a:bodyPr>
          <a:lstStyle/>
          <a:p>
            <a:r>
              <a:rPr lang="it-IT" sz="2500" b="1" dirty="0" err="1">
                <a:solidFill>
                  <a:srgbClr val="0B1E46"/>
                </a:solidFill>
                <a:latin typeface="Titillium" panose="00000500000000000000" pitchFamily="50" charset="0"/>
              </a:rPr>
              <a:t>When</a:t>
            </a:r>
            <a:r>
              <a:rPr lang="it-IT" sz="2500" b="1" dirty="0">
                <a:solidFill>
                  <a:srgbClr val="0B1E46"/>
                </a:solidFill>
                <a:latin typeface="Titillium" panose="00000500000000000000" pitchFamily="50" charset="0"/>
              </a:rPr>
              <a:t> &amp; </a:t>
            </a:r>
            <a:r>
              <a:rPr lang="it-IT" sz="2500" b="1" dirty="0" err="1">
                <a:solidFill>
                  <a:srgbClr val="0B1E46"/>
                </a:solidFill>
                <a:latin typeface="Titillium" panose="00000500000000000000" pitchFamily="50" charset="0"/>
              </a:rPr>
              <a:t>Where</a:t>
            </a:r>
            <a:r>
              <a:rPr lang="it-IT" sz="2500" b="1" dirty="0">
                <a:solidFill>
                  <a:srgbClr val="0B1E46"/>
                </a:solidFill>
                <a:latin typeface="Titillium" panose="00000500000000000000" pitchFamily="50" charset="0"/>
              </a:rPr>
              <a:t> </a:t>
            </a:r>
          </a:p>
          <a:p>
            <a:r>
              <a:rPr lang="it-IT" sz="1900" dirty="0" err="1">
                <a:solidFill>
                  <a:srgbClr val="0B1E46"/>
                </a:solidFill>
                <a:latin typeface="Titillium" panose="00000500000000000000" pitchFamily="50" charset="0"/>
              </a:rPr>
              <a:t>Oct</a:t>
            </a:r>
            <a:r>
              <a:rPr lang="it-IT" sz="1900" dirty="0">
                <a:solidFill>
                  <a:srgbClr val="0B1E46"/>
                </a:solidFill>
                <a:latin typeface="Titillium" panose="00000500000000000000" pitchFamily="50" charset="0"/>
              </a:rPr>
              <a:t> 6th, 2020, 12:30, </a:t>
            </a:r>
            <a:r>
              <a:rPr lang="it-IT" sz="1900" dirty="0" err="1">
                <a:solidFill>
                  <a:srgbClr val="0B1E46"/>
                </a:solidFill>
                <a:latin typeface="Titillium" panose="00000500000000000000" pitchFamily="50" charset="0"/>
              </a:rPr>
              <a:t>Sophia</a:t>
            </a:r>
            <a:r>
              <a:rPr lang="it-IT" sz="1900" dirty="0">
                <a:solidFill>
                  <a:srgbClr val="0B1E46"/>
                </a:solidFill>
                <a:latin typeface="Titillium" panose="00000500000000000000" pitchFamily="50" charset="0"/>
              </a:rPr>
              <a:t> </a:t>
            </a:r>
            <a:r>
              <a:rPr lang="it-IT" sz="1900" dirty="0" err="1">
                <a:solidFill>
                  <a:srgbClr val="0B1E46"/>
                </a:solidFill>
                <a:latin typeface="Titillium" panose="00000500000000000000" pitchFamily="50" charset="0"/>
              </a:rPr>
              <a:t>Tech</a:t>
            </a:r>
            <a:r>
              <a:rPr lang="it-IT" sz="1900" dirty="0">
                <a:solidFill>
                  <a:srgbClr val="0B1E46"/>
                </a:solidFill>
                <a:latin typeface="Titillium" panose="00000500000000000000" pitchFamily="50" charset="0"/>
              </a:rPr>
              <a:t> Campus,  Co </a:t>
            </a:r>
            <a:r>
              <a:rPr lang="it-IT" sz="1900" dirty="0" err="1">
                <a:solidFill>
                  <a:srgbClr val="0B1E46"/>
                </a:solidFill>
                <a:latin typeface="Titillium" panose="00000500000000000000" pitchFamily="50" charset="0"/>
              </a:rPr>
              <a:t>learning</a:t>
            </a:r>
            <a:r>
              <a:rPr lang="it-IT" sz="1900" dirty="0">
                <a:solidFill>
                  <a:srgbClr val="0B1E46"/>
                </a:solidFill>
                <a:latin typeface="Titillium" panose="00000500000000000000" pitchFamily="50" charset="0"/>
              </a:rPr>
              <a:t> center</a:t>
            </a:r>
          </a:p>
          <a:p>
            <a:endParaRPr lang="it-IT" sz="1900" dirty="0">
              <a:solidFill>
                <a:srgbClr val="0B1E46"/>
              </a:solidFill>
              <a:latin typeface="Titillium" panose="00000500000000000000" pitchFamily="50" charset="0"/>
            </a:endParaRPr>
          </a:p>
          <a:p>
            <a:r>
              <a:rPr lang="it-IT" sz="1900" dirty="0">
                <a:solidFill>
                  <a:srgbClr val="0B1E46"/>
                </a:solidFill>
                <a:latin typeface="Titillium" panose="00000500000000000000" pitchFamily="50" charset="0"/>
              </a:rPr>
              <a:t>Presentation in English</a:t>
            </a:r>
          </a:p>
        </p:txBody>
      </p:sp>
      <p:pic>
        <p:nvPicPr>
          <p:cNvPr id="6" name="Picture 5">
            <a:extLst>
              <a:ext uri="{FF2B5EF4-FFF2-40B4-BE49-F238E27FC236}">
                <a16:creationId xmlns:a16="http://schemas.microsoft.com/office/drawing/2014/main" id="{39392A99-3D05-2E4B-8D59-A33886759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Tree>
    <p:extLst>
      <p:ext uri="{BB962C8B-B14F-4D97-AF65-F5344CB8AC3E}">
        <p14:creationId xmlns:p14="http://schemas.microsoft.com/office/powerpoint/2010/main" val="4211425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E80429-541A-46D8-9A3F-B59FFA387EE6}"/>
              </a:ext>
            </a:extLst>
          </p:cNvPr>
          <p:cNvSpPr>
            <a:spLocks noGrp="1"/>
          </p:cNvSpPr>
          <p:nvPr>
            <p:ph type="title"/>
          </p:nvPr>
        </p:nvSpPr>
        <p:spPr>
          <a:xfrm>
            <a:off x="209619" y="268897"/>
            <a:ext cx="9097539" cy="1325563"/>
          </a:xfrm>
        </p:spPr>
        <p:txBody>
          <a:bodyPr/>
          <a:lstStyle/>
          <a:p>
            <a:r>
              <a:rPr lang="en-GB" sz="4100" dirty="0"/>
              <a:t>I&amp;E Lunch - </a:t>
            </a:r>
            <a:r>
              <a:rPr lang="it-IT" sz="4100" dirty="0" err="1"/>
              <a:t>Olena</a:t>
            </a:r>
            <a:r>
              <a:rPr lang="it-IT" sz="4100" dirty="0"/>
              <a:t> </a:t>
            </a:r>
            <a:r>
              <a:rPr lang="it-IT" sz="4100" dirty="0" err="1"/>
              <a:t>Ku</a:t>
            </a:r>
            <a:r>
              <a:rPr lang="it-IT" dirty="0" err="1"/>
              <a:t>shakovska</a:t>
            </a:r>
            <a:br>
              <a:rPr lang="it-IT" dirty="0"/>
            </a:br>
            <a:endParaRPr lang="en-GB" sz="3500" dirty="0"/>
          </a:p>
        </p:txBody>
      </p:sp>
      <p:sp>
        <p:nvSpPr>
          <p:cNvPr id="4" name="Rectangle 3">
            <a:extLst>
              <a:ext uri="{FF2B5EF4-FFF2-40B4-BE49-F238E27FC236}">
                <a16:creationId xmlns:a16="http://schemas.microsoft.com/office/drawing/2014/main" id="{BB9CA909-1FBD-1940-89E8-EA19EA33A1C7}"/>
              </a:ext>
            </a:extLst>
          </p:cNvPr>
          <p:cNvSpPr/>
          <p:nvPr/>
        </p:nvSpPr>
        <p:spPr>
          <a:xfrm>
            <a:off x="604837" y="5197438"/>
            <a:ext cx="6096000" cy="1200329"/>
          </a:xfrm>
          <a:prstGeom prst="rect">
            <a:avLst/>
          </a:prstGeom>
        </p:spPr>
        <p:txBody>
          <a:bodyPr>
            <a:spAutoFit/>
          </a:bodyPr>
          <a:lstStyle/>
          <a:p>
            <a:br>
              <a:rPr lang="it-IT" dirty="0">
                <a:solidFill>
                  <a:srgbClr val="454545"/>
                </a:solidFill>
                <a:latin typeface="Helvetica Neue" panose="02000503000000020004" pitchFamily="2" charset="0"/>
              </a:rPr>
            </a:br>
            <a:endParaRPr lang="it-IT" dirty="0">
              <a:solidFill>
                <a:srgbClr val="454545"/>
              </a:solidFill>
              <a:latin typeface="Helvetica Neue" panose="02000503000000020004" pitchFamily="2" charset="0"/>
            </a:endParaRPr>
          </a:p>
          <a:p>
            <a:br>
              <a:rPr lang="it-IT" dirty="0">
                <a:solidFill>
                  <a:srgbClr val="454545"/>
                </a:solidFill>
                <a:latin typeface="Helvetica Neue" panose="02000503000000020004" pitchFamily="2" charset="0"/>
              </a:rPr>
            </a:br>
            <a:endParaRPr lang="it-IT" dirty="0">
              <a:solidFill>
                <a:srgbClr val="454545"/>
              </a:solidFill>
              <a:effectLst/>
              <a:latin typeface="Helvetica Neue" panose="02000503000000020004" pitchFamily="2" charset="0"/>
            </a:endParaRPr>
          </a:p>
        </p:txBody>
      </p:sp>
      <p:pic>
        <p:nvPicPr>
          <p:cNvPr id="6" name="Picture 5">
            <a:extLst>
              <a:ext uri="{FF2B5EF4-FFF2-40B4-BE49-F238E27FC236}">
                <a16:creationId xmlns:a16="http://schemas.microsoft.com/office/drawing/2014/main" id="{39392A99-3D05-2E4B-8D59-A33886759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
        <p:nvSpPr>
          <p:cNvPr id="10" name="Espace réservé du contenu 1">
            <a:extLst>
              <a:ext uri="{FF2B5EF4-FFF2-40B4-BE49-F238E27FC236}">
                <a16:creationId xmlns:a16="http://schemas.microsoft.com/office/drawing/2014/main" id="{167AAAAE-6725-7C49-9BE5-D2103505C0DD}"/>
              </a:ext>
            </a:extLst>
          </p:cNvPr>
          <p:cNvSpPr txBox="1">
            <a:spLocks/>
          </p:cNvSpPr>
          <p:nvPr/>
        </p:nvSpPr>
        <p:spPr>
          <a:xfrm>
            <a:off x="5218057" y="1708293"/>
            <a:ext cx="6522185" cy="3380964"/>
          </a:xfrm>
          <a:prstGeom prst="rect">
            <a:avLst/>
          </a:prstGeom>
        </p:spPr>
        <p:txBody>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0B1E46"/>
                </a:solidFill>
                <a:latin typeface="Titillium" panose="00000500000000000000" pitchFamily="50"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rgbClr val="0B1E46"/>
                </a:solidFill>
                <a:latin typeface="Titillium" panose="00000500000000000000" pitchFamily="50" charset="0"/>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0B1E46"/>
                </a:solidFill>
                <a:latin typeface="Titillium" panose="00000500000000000000" pitchFamily="50"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0B1E46"/>
                </a:solidFill>
                <a:latin typeface="Titillium" panose="00000500000000000000" pitchFamily="50"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0B1E46"/>
                </a:solidFill>
                <a:latin typeface="Titillium"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7200">
              <a:spcBef>
                <a:spcPts val="1300"/>
              </a:spcBef>
              <a:buFont typeface="Arial" panose="020B0604020202020204" pitchFamily="34" charset="0"/>
              <a:buNone/>
            </a:pPr>
            <a:r>
              <a:rPr lang="fr-FR" sz="2500" b="1" dirty="0"/>
              <a:t>About </a:t>
            </a:r>
            <a:r>
              <a:rPr lang="fr-FR" sz="2500" b="1" dirty="0" err="1"/>
              <a:t>Olena</a:t>
            </a:r>
            <a:endParaRPr lang="fr-FR" sz="2500" b="1" dirty="0"/>
          </a:p>
          <a:p>
            <a:pPr marL="0" indent="7200">
              <a:spcBef>
                <a:spcPts val="1300"/>
              </a:spcBef>
              <a:buFont typeface="Arial" panose="020B0604020202020204" pitchFamily="34" charset="0"/>
              <a:buNone/>
            </a:pPr>
            <a:r>
              <a:rPr lang="fr-FR" sz="1700" dirty="0" err="1"/>
              <a:t>Olena</a:t>
            </a:r>
            <a:r>
              <a:rPr lang="fr-FR" sz="1700" dirty="0"/>
              <a:t> </a:t>
            </a:r>
            <a:r>
              <a:rPr lang="fr-FR" sz="1700" dirty="0" err="1"/>
              <a:t>Kushakovska</a:t>
            </a:r>
            <a:r>
              <a:rPr lang="fr-FR" sz="1700" dirty="0"/>
              <a:t> </a:t>
            </a:r>
            <a:r>
              <a:rPr lang="fr-FR" sz="1700" dirty="0" err="1"/>
              <a:t>is</a:t>
            </a:r>
            <a:r>
              <a:rPr lang="fr-FR" sz="1700" dirty="0"/>
              <a:t> SAP </a:t>
            </a:r>
            <a:r>
              <a:rPr lang="fr-FR" sz="1700" dirty="0" err="1"/>
              <a:t>Labs</a:t>
            </a:r>
            <a:r>
              <a:rPr lang="fr-FR" sz="1700" dirty="0"/>
              <a:t> </a:t>
            </a:r>
            <a:r>
              <a:rPr lang="fr-FR" sz="1700" dirty="0" err="1"/>
              <a:t>France’s</a:t>
            </a:r>
            <a:r>
              <a:rPr lang="fr-FR" sz="1700" dirty="0"/>
              <a:t> Chief </a:t>
            </a:r>
            <a:r>
              <a:rPr lang="fr-FR" sz="1700" dirty="0" err="1"/>
              <a:t>Executive</a:t>
            </a:r>
            <a:r>
              <a:rPr lang="fr-FR" sz="1700" dirty="0"/>
              <a:t>. In addition, </a:t>
            </a:r>
            <a:r>
              <a:rPr lang="fr-FR" sz="1700" dirty="0" err="1"/>
              <a:t>she</a:t>
            </a:r>
            <a:r>
              <a:rPr lang="fr-FR" sz="1700" dirty="0"/>
              <a:t> manages </a:t>
            </a:r>
            <a:r>
              <a:rPr lang="fr-FR" sz="1700" dirty="0" err="1"/>
              <a:t>SAP’s</a:t>
            </a:r>
            <a:r>
              <a:rPr lang="fr-FR" sz="1700" dirty="0"/>
              <a:t> office location in Sophia-Antipolis (South of France). </a:t>
            </a:r>
            <a:r>
              <a:rPr lang="fr-FR" sz="1700" dirty="0" err="1"/>
              <a:t>She</a:t>
            </a:r>
            <a:r>
              <a:rPr lang="fr-FR" sz="1700" dirty="0"/>
              <a:t> </a:t>
            </a:r>
            <a:r>
              <a:rPr lang="fr-FR" sz="1700" dirty="0" err="1"/>
              <a:t>also</a:t>
            </a:r>
            <a:r>
              <a:rPr lang="fr-FR" sz="1700" dirty="0"/>
              <a:t> drives in Sophia-Antipolis the initiatives of SAP about </a:t>
            </a:r>
            <a:r>
              <a:rPr lang="fr-FR" sz="1700" dirty="0" err="1"/>
              <a:t>Artificial</a:t>
            </a:r>
            <a:r>
              <a:rPr lang="fr-FR" sz="1700" dirty="0"/>
              <a:t> Intelligence and leads a team </a:t>
            </a:r>
            <a:r>
              <a:rPr lang="fr-FR" sz="1700" dirty="0" err="1"/>
              <a:t>working</a:t>
            </a:r>
            <a:r>
              <a:rPr lang="fr-FR" sz="1700" dirty="0"/>
              <a:t> on AI automation services. </a:t>
            </a:r>
            <a:r>
              <a:rPr lang="fr-FR" sz="1700" dirty="0" err="1"/>
              <a:t>She</a:t>
            </a:r>
            <a:r>
              <a:rPr lang="fr-FR" sz="1700" dirty="0"/>
              <a:t> </a:t>
            </a:r>
            <a:r>
              <a:rPr lang="fr-FR" sz="1700" dirty="0" err="1"/>
              <a:t>graduated</a:t>
            </a:r>
            <a:r>
              <a:rPr lang="fr-FR" sz="1700" dirty="0"/>
              <a:t> </a:t>
            </a:r>
            <a:r>
              <a:rPr lang="fr-FR" sz="1700" dirty="0" err="1"/>
              <a:t>from</a:t>
            </a:r>
            <a:r>
              <a:rPr lang="fr-FR" sz="1700" dirty="0"/>
              <a:t> Kiev </a:t>
            </a:r>
            <a:r>
              <a:rPr lang="fr-FR" sz="1700" dirty="0" err="1"/>
              <a:t>University</a:t>
            </a:r>
            <a:r>
              <a:rPr lang="fr-FR" sz="1700" dirty="0"/>
              <a:t> in </a:t>
            </a:r>
            <a:r>
              <a:rPr lang="fr-FR" sz="1700" dirty="0" err="1"/>
              <a:t>Applied</a:t>
            </a:r>
            <a:r>
              <a:rPr lang="fr-FR" sz="1700" dirty="0"/>
              <a:t> </a:t>
            </a:r>
            <a:r>
              <a:rPr lang="fr-FR" sz="1700" dirty="0" err="1"/>
              <a:t>Mathematics</a:t>
            </a:r>
            <a:r>
              <a:rPr lang="fr-FR" sz="1700" dirty="0"/>
              <a:t>, </a:t>
            </a:r>
            <a:r>
              <a:rPr lang="fr-FR" sz="1700" dirty="0" err="1"/>
              <a:t>specializing</a:t>
            </a:r>
            <a:r>
              <a:rPr lang="fr-FR" sz="1700" dirty="0"/>
              <a:t> in </a:t>
            </a:r>
            <a:r>
              <a:rPr lang="fr-FR" sz="1700" dirty="0" err="1"/>
              <a:t>Cybernetics</a:t>
            </a:r>
            <a:r>
              <a:rPr lang="fr-FR" sz="1700" dirty="0"/>
              <a:t>, and </a:t>
            </a:r>
            <a:r>
              <a:rPr lang="fr-FR" sz="1700" dirty="0" err="1"/>
              <a:t>completed</a:t>
            </a:r>
            <a:r>
              <a:rPr lang="fr-FR" sz="1700" dirty="0"/>
              <a:t> a </a:t>
            </a:r>
            <a:r>
              <a:rPr lang="fr-FR" sz="1700" dirty="0" err="1"/>
              <a:t>thesis</a:t>
            </a:r>
            <a:r>
              <a:rPr lang="fr-FR" sz="1700" dirty="0"/>
              <a:t> in </a:t>
            </a:r>
            <a:r>
              <a:rPr lang="fr-FR" sz="1700" dirty="0" err="1"/>
              <a:t>Optimization</a:t>
            </a:r>
            <a:r>
              <a:rPr lang="fr-FR" sz="1700" dirty="0"/>
              <a:t> Theory at the </a:t>
            </a:r>
            <a:r>
              <a:rPr lang="fr-FR" sz="1700" dirty="0" err="1"/>
              <a:t>prestigious</a:t>
            </a:r>
            <a:r>
              <a:rPr lang="fr-FR" sz="1700" dirty="0"/>
              <a:t> Imperial </a:t>
            </a:r>
            <a:r>
              <a:rPr lang="fr-FR" sz="1700" dirty="0" err="1"/>
              <a:t>College</a:t>
            </a:r>
            <a:r>
              <a:rPr lang="fr-FR" sz="1700" dirty="0"/>
              <a:t> London.</a:t>
            </a:r>
          </a:p>
          <a:p>
            <a:pPr marL="0" indent="7200">
              <a:spcBef>
                <a:spcPts val="1300"/>
              </a:spcBef>
              <a:buFont typeface="Arial" panose="020B0604020202020204" pitchFamily="34" charset="0"/>
              <a:buNone/>
            </a:pPr>
            <a:endParaRPr lang="en-US" sz="1700" dirty="0"/>
          </a:p>
          <a:p>
            <a:pPr marL="0" indent="0">
              <a:buFont typeface="Arial" panose="020B0604020202020204" pitchFamily="34" charset="0"/>
              <a:buNone/>
            </a:pPr>
            <a:r>
              <a:rPr lang="it-IT" sz="2500" b="1" dirty="0" err="1"/>
              <a:t>About</a:t>
            </a:r>
            <a:r>
              <a:rPr lang="it-IT" sz="2500" b="1" dirty="0"/>
              <a:t> SAP </a:t>
            </a:r>
            <a:r>
              <a:rPr lang="it-IT" sz="2500" b="1" dirty="0" err="1"/>
              <a:t>Labs</a:t>
            </a:r>
            <a:r>
              <a:rPr lang="it-IT" sz="2500" b="1" dirty="0"/>
              <a:t> France</a:t>
            </a:r>
          </a:p>
          <a:p>
            <a:pPr marL="0" indent="0">
              <a:buFont typeface="Arial" panose="020B0604020202020204" pitchFamily="34" charset="0"/>
              <a:buNone/>
            </a:pPr>
            <a:r>
              <a:rPr lang="it-IT" sz="1700" dirty="0" err="1"/>
              <a:t>As</a:t>
            </a:r>
            <a:r>
              <a:rPr lang="it-IT" sz="1700" dirty="0"/>
              <a:t> </a:t>
            </a:r>
            <a:r>
              <a:rPr lang="it-IT" sz="1700" dirty="0" err="1"/>
              <a:t>one</a:t>
            </a:r>
            <a:r>
              <a:rPr lang="it-IT" sz="1700" dirty="0"/>
              <a:t> of the </a:t>
            </a:r>
            <a:r>
              <a:rPr lang="it-IT" sz="1700" dirty="0" err="1"/>
              <a:t>largest</a:t>
            </a:r>
            <a:r>
              <a:rPr lang="it-IT" sz="1700" dirty="0"/>
              <a:t> </a:t>
            </a:r>
            <a:r>
              <a:rPr lang="it-IT" sz="1700" dirty="0" err="1"/>
              <a:t>enterprise</a:t>
            </a:r>
            <a:r>
              <a:rPr lang="it-IT" sz="1700" dirty="0"/>
              <a:t> software companies in the world, SAP </a:t>
            </a:r>
            <a:r>
              <a:rPr lang="it-IT" sz="1700" dirty="0" err="1"/>
              <a:t>is</a:t>
            </a:r>
            <a:r>
              <a:rPr lang="it-IT" sz="1700" dirty="0"/>
              <a:t> </a:t>
            </a:r>
            <a:r>
              <a:rPr lang="it-IT" sz="1700" dirty="0" err="1"/>
              <a:t>constantly</a:t>
            </a:r>
            <a:r>
              <a:rPr lang="it-IT" sz="1700" dirty="0"/>
              <a:t> </a:t>
            </a:r>
            <a:r>
              <a:rPr lang="it-IT" sz="1700" dirty="0" err="1"/>
              <a:t>looking</a:t>
            </a:r>
            <a:r>
              <a:rPr lang="it-IT" sz="1700" dirty="0"/>
              <a:t> for innovative ways to break new </a:t>
            </a:r>
            <a:r>
              <a:rPr lang="it-IT" sz="1700" dirty="0" err="1"/>
              <a:t>ground</a:t>
            </a:r>
            <a:r>
              <a:rPr lang="it-IT" sz="1700" dirty="0"/>
              <a:t> on the </a:t>
            </a:r>
            <a:r>
              <a:rPr lang="it-IT" sz="1700" dirty="0" err="1"/>
              <a:t>digital</a:t>
            </a:r>
            <a:r>
              <a:rPr lang="it-IT" sz="1700" dirty="0"/>
              <a:t> </a:t>
            </a:r>
            <a:r>
              <a:rPr lang="it-IT" sz="1700" dirty="0" err="1"/>
              <a:t>transformation</a:t>
            </a:r>
            <a:r>
              <a:rPr lang="it-IT" sz="1700" dirty="0"/>
              <a:t> </a:t>
            </a:r>
            <a:r>
              <a:rPr lang="it-IT" sz="1700" dirty="0" err="1"/>
              <a:t>journey</a:t>
            </a:r>
            <a:r>
              <a:rPr lang="it-IT" sz="1700" dirty="0"/>
              <a:t>. Some of </a:t>
            </a:r>
            <a:r>
              <a:rPr lang="it-IT" sz="1700" dirty="0" err="1"/>
              <a:t>example</a:t>
            </a:r>
            <a:r>
              <a:rPr lang="it-IT" sz="1700" dirty="0"/>
              <a:t> </a:t>
            </a:r>
            <a:r>
              <a:rPr lang="it-IT" sz="1700" dirty="0" err="1"/>
              <a:t>solutions</a:t>
            </a:r>
            <a:r>
              <a:rPr lang="it-IT" sz="1700" dirty="0"/>
              <a:t> include SAP HANA® business data </a:t>
            </a:r>
            <a:r>
              <a:rPr lang="it-IT" sz="1700" dirty="0" err="1"/>
              <a:t>platform</a:t>
            </a:r>
            <a:r>
              <a:rPr lang="it-IT" sz="1700" dirty="0"/>
              <a:t> </a:t>
            </a:r>
            <a:r>
              <a:rPr lang="it-IT" sz="1700" dirty="0" err="1"/>
              <a:t>that</a:t>
            </a:r>
            <a:r>
              <a:rPr lang="it-IT" sz="1700" dirty="0"/>
              <a:t> </a:t>
            </a:r>
            <a:r>
              <a:rPr lang="it-IT" sz="1700" dirty="0" err="1"/>
              <a:t>helps</a:t>
            </a:r>
            <a:r>
              <a:rPr lang="it-IT" sz="1700" dirty="0"/>
              <a:t> companies </a:t>
            </a:r>
            <a:r>
              <a:rPr lang="it-IT" sz="1700" dirty="0" err="1"/>
              <a:t>perform</a:t>
            </a:r>
            <a:r>
              <a:rPr lang="it-IT" sz="1700" dirty="0"/>
              <a:t> </a:t>
            </a:r>
            <a:r>
              <a:rPr lang="it-IT" sz="1700" dirty="0" err="1"/>
              <a:t>predictive</a:t>
            </a:r>
            <a:r>
              <a:rPr lang="it-IT" sz="1700" dirty="0"/>
              <a:t> </a:t>
            </a:r>
            <a:r>
              <a:rPr lang="it-IT" sz="1700" dirty="0" err="1"/>
              <a:t>analytics</a:t>
            </a:r>
            <a:r>
              <a:rPr lang="it-IT" sz="1700" dirty="0"/>
              <a:t>, text and </a:t>
            </a:r>
            <a:r>
              <a:rPr lang="it-IT" sz="1700" dirty="0" err="1"/>
              <a:t>sentiment</a:t>
            </a:r>
            <a:r>
              <a:rPr lang="it-IT" sz="1700" dirty="0"/>
              <a:t> </a:t>
            </a:r>
            <a:r>
              <a:rPr lang="it-IT" sz="1700" dirty="0" err="1"/>
              <a:t>analysis</a:t>
            </a:r>
            <a:r>
              <a:rPr lang="it-IT" sz="1700" dirty="0"/>
              <a:t>, </a:t>
            </a:r>
            <a:r>
              <a:rPr lang="it-IT" sz="1700" dirty="0" err="1"/>
              <a:t>geospatial</a:t>
            </a:r>
            <a:r>
              <a:rPr lang="it-IT" sz="1700" dirty="0"/>
              <a:t> </a:t>
            </a:r>
            <a:r>
              <a:rPr lang="it-IT" sz="1700" dirty="0" err="1"/>
              <a:t>capabilities</a:t>
            </a:r>
            <a:r>
              <a:rPr lang="it-IT" sz="1700" dirty="0"/>
              <a:t>, and Big Data </a:t>
            </a:r>
            <a:r>
              <a:rPr lang="it-IT" sz="1700" dirty="0" err="1"/>
              <a:t>analysis</a:t>
            </a:r>
            <a:r>
              <a:rPr lang="it-IT" sz="1700" dirty="0"/>
              <a:t>, or SAP® </a:t>
            </a:r>
            <a:r>
              <a:rPr lang="it-IT" sz="1700" dirty="0" err="1"/>
              <a:t>Cloud</a:t>
            </a:r>
            <a:r>
              <a:rPr lang="it-IT" sz="1700" dirty="0"/>
              <a:t> Platform </a:t>
            </a:r>
            <a:r>
              <a:rPr lang="it-IT" sz="1700" dirty="0" err="1"/>
              <a:t>that</a:t>
            </a:r>
            <a:r>
              <a:rPr lang="it-IT" sz="1700" dirty="0"/>
              <a:t> </a:t>
            </a:r>
            <a:r>
              <a:rPr lang="it-IT" sz="1700" dirty="0" err="1"/>
              <a:t>is</a:t>
            </a:r>
            <a:r>
              <a:rPr lang="it-IT" sz="1700" dirty="0"/>
              <a:t> </a:t>
            </a:r>
            <a:r>
              <a:rPr lang="it-IT" sz="1700" dirty="0" err="1"/>
              <a:t>enabling</a:t>
            </a:r>
            <a:r>
              <a:rPr lang="it-IT" sz="1700" dirty="0"/>
              <a:t> </a:t>
            </a:r>
            <a:r>
              <a:rPr lang="it-IT" sz="1700" dirty="0" err="1"/>
              <a:t>developers</a:t>
            </a:r>
            <a:r>
              <a:rPr lang="it-IT" sz="1700" dirty="0"/>
              <a:t> and companies to </a:t>
            </a:r>
            <a:r>
              <a:rPr lang="it-IT" sz="1700" dirty="0" err="1"/>
              <a:t>build</a:t>
            </a:r>
            <a:r>
              <a:rPr lang="it-IT" sz="1700" dirty="0"/>
              <a:t> </a:t>
            </a:r>
            <a:r>
              <a:rPr lang="it-IT" sz="1700" dirty="0" err="1"/>
              <a:t>applications</a:t>
            </a:r>
            <a:r>
              <a:rPr lang="it-IT" sz="1700" dirty="0"/>
              <a:t> </a:t>
            </a:r>
            <a:r>
              <a:rPr lang="it-IT" sz="1700" dirty="0" err="1"/>
              <a:t>that</a:t>
            </a:r>
            <a:r>
              <a:rPr lang="it-IT" sz="1700" dirty="0"/>
              <a:t> help </a:t>
            </a:r>
            <a:r>
              <a:rPr lang="it-IT" sz="1700" dirty="0" err="1"/>
              <a:t>people</a:t>
            </a:r>
            <a:r>
              <a:rPr lang="it-IT" sz="1700" dirty="0"/>
              <a:t> </a:t>
            </a:r>
            <a:r>
              <a:rPr lang="it-IT" sz="1700" dirty="0" err="1"/>
              <a:t>connect</a:t>
            </a:r>
            <a:r>
              <a:rPr lang="it-IT" sz="1700" dirty="0"/>
              <a:t>, collaborate, and do business in the </a:t>
            </a:r>
            <a:r>
              <a:rPr lang="it-IT" sz="1700" dirty="0" err="1"/>
              <a:t>cloud</a:t>
            </a:r>
            <a:r>
              <a:rPr lang="it-IT" sz="1700" dirty="0"/>
              <a:t>.</a:t>
            </a:r>
          </a:p>
          <a:p>
            <a:pPr marL="0" indent="0">
              <a:buFont typeface="Arial" panose="020B0604020202020204" pitchFamily="34" charset="0"/>
              <a:buNone/>
            </a:pPr>
            <a:endParaRPr lang="en-US" sz="1500" dirty="0"/>
          </a:p>
        </p:txBody>
      </p:sp>
      <p:sp>
        <p:nvSpPr>
          <p:cNvPr id="11" name="Rectangle 10">
            <a:extLst>
              <a:ext uri="{FF2B5EF4-FFF2-40B4-BE49-F238E27FC236}">
                <a16:creationId xmlns:a16="http://schemas.microsoft.com/office/drawing/2014/main" id="{805BADDC-AC20-A446-8BA2-622541474586}"/>
              </a:ext>
            </a:extLst>
          </p:cNvPr>
          <p:cNvSpPr/>
          <p:nvPr/>
        </p:nvSpPr>
        <p:spPr>
          <a:xfrm>
            <a:off x="697764" y="5532131"/>
            <a:ext cx="3033358" cy="1000274"/>
          </a:xfrm>
          <a:prstGeom prst="rect">
            <a:avLst/>
          </a:prstGeom>
        </p:spPr>
        <p:txBody>
          <a:bodyPr wrap="square">
            <a:spAutoFit/>
          </a:bodyPr>
          <a:lstStyle/>
          <a:p>
            <a:r>
              <a:rPr lang="it-IT" sz="2500" b="1" dirty="0" err="1">
                <a:solidFill>
                  <a:srgbClr val="0B1E46"/>
                </a:solidFill>
                <a:latin typeface="Titillium" panose="00000500000000000000" pitchFamily="50" charset="0"/>
              </a:rPr>
              <a:t>When</a:t>
            </a:r>
            <a:r>
              <a:rPr lang="it-IT" sz="2500" b="1" dirty="0">
                <a:solidFill>
                  <a:srgbClr val="0B1E46"/>
                </a:solidFill>
                <a:latin typeface="Titillium" panose="00000500000000000000" pitchFamily="50" charset="0"/>
              </a:rPr>
              <a:t> &amp; </a:t>
            </a:r>
            <a:r>
              <a:rPr lang="it-IT" sz="2500" b="1" dirty="0" err="1">
                <a:solidFill>
                  <a:srgbClr val="0B1E46"/>
                </a:solidFill>
                <a:latin typeface="Titillium" panose="00000500000000000000" pitchFamily="50" charset="0"/>
              </a:rPr>
              <a:t>Where</a:t>
            </a:r>
            <a:r>
              <a:rPr lang="it-IT" sz="2500" b="1" dirty="0">
                <a:solidFill>
                  <a:srgbClr val="0B1E46"/>
                </a:solidFill>
                <a:latin typeface="Titillium" panose="00000500000000000000" pitchFamily="50" charset="0"/>
              </a:rPr>
              <a:t> </a:t>
            </a:r>
          </a:p>
          <a:p>
            <a:r>
              <a:rPr lang="it-IT" sz="1700" dirty="0" err="1">
                <a:solidFill>
                  <a:srgbClr val="0B1E46"/>
                </a:solidFill>
                <a:latin typeface="Titillium" panose="00000500000000000000" pitchFamily="50" charset="0"/>
              </a:rPr>
              <a:t>November</a:t>
            </a:r>
            <a:r>
              <a:rPr lang="it-IT" sz="1700" dirty="0">
                <a:solidFill>
                  <a:srgbClr val="0B1E46"/>
                </a:solidFill>
                <a:latin typeface="Titillium" panose="00000500000000000000" pitchFamily="50" charset="0"/>
              </a:rPr>
              <a:t> 17th, 2020, 12:30, Online</a:t>
            </a:r>
          </a:p>
        </p:txBody>
      </p:sp>
      <p:pic>
        <p:nvPicPr>
          <p:cNvPr id="12" name="Picture 11">
            <a:extLst>
              <a:ext uri="{FF2B5EF4-FFF2-40B4-BE49-F238E27FC236}">
                <a16:creationId xmlns:a16="http://schemas.microsoft.com/office/drawing/2014/main" id="{E8F78706-4E9A-D840-8D82-9BE39341F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443" y="2125949"/>
            <a:ext cx="2540000" cy="2540000"/>
          </a:xfrm>
          <a:prstGeom prst="rect">
            <a:avLst/>
          </a:prstGeom>
        </p:spPr>
      </p:pic>
    </p:spTree>
    <p:extLst>
      <p:ext uri="{BB962C8B-B14F-4D97-AF65-F5344CB8AC3E}">
        <p14:creationId xmlns:p14="http://schemas.microsoft.com/office/powerpoint/2010/main" val="178773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E80429-541A-46D8-9A3F-B59FFA387EE6}"/>
              </a:ext>
            </a:extLst>
          </p:cNvPr>
          <p:cNvSpPr>
            <a:spLocks noGrp="1"/>
          </p:cNvSpPr>
          <p:nvPr>
            <p:ph type="title"/>
          </p:nvPr>
        </p:nvSpPr>
        <p:spPr>
          <a:xfrm>
            <a:off x="209619" y="268897"/>
            <a:ext cx="9097539" cy="1325563"/>
          </a:xfrm>
        </p:spPr>
        <p:txBody>
          <a:bodyPr/>
          <a:lstStyle/>
          <a:p>
            <a:r>
              <a:rPr lang="en-GB" sz="4100" dirty="0"/>
              <a:t>I&amp;E Lunch Talk - </a:t>
            </a:r>
            <a:r>
              <a:rPr lang="it-IT" sz="4400" dirty="0"/>
              <a:t>Stephane </a:t>
            </a:r>
            <a:r>
              <a:rPr lang="it-IT" sz="4400" dirty="0" err="1"/>
              <a:t>Zonza</a:t>
            </a:r>
            <a:br>
              <a:rPr lang="it-IT" dirty="0"/>
            </a:br>
            <a:endParaRPr lang="en-GB" sz="3500" dirty="0"/>
          </a:p>
        </p:txBody>
      </p:sp>
      <p:sp>
        <p:nvSpPr>
          <p:cNvPr id="4" name="Rectangle 3">
            <a:extLst>
              <a:ext uri="{FF2B5EF4-FFF2-40B4-BE49-F238E27FC236}">
                <a16:creationId xmlns:a16="http://schemas.microsoft.com/office/drawing/2014/main" id="{BB9CA909-1FBD-1940-89E8-EA19EA33A1C7}"/>
              </a:ext>
            </a:extLst>
          </p:cNvPr>
          <p:cNvSpPr/>
          <p:nvPr/>
        </p:nvSpPr>
        <p:spPr>
          <a:xfrm>
            <a:off x="604837" y="5197438"/>
            <a:ext cx="6096000" cy="1200329"/>
          </a:xfrm>
          <a:prstGeom prst="rect">
            <a:avLst/>
          </a:prstGeom>
        </p:spPr>
        <p:txBody>
          <a:bodyPr>
            <a:spAutoFit/>
          </a:bodyPr>
          <a:lstStyle/>
          <a:p>
            <a:br>
              <a:rPr lang="it-IT" dirty="0">
                <a:solidFill>
                  <a:srgbClr val="454545"/>
                </a:solidFill>
                <a:latin typeface="Helvetica Neue" panose="02000503000000020004" pitchFamily="2" charset="0"/>
              </a:rPr>
            </a:br>
            <a:endParaRPr lang="it-IT" dirty="0">
              <a:solidFill>
                <a:srgbClr val="454545"/>
              </a:solidFill>
              <a:latin typeface="Helvetica Neue" panose="02000503000000020004" pitchFamily="2" charset="0"/>
            </a:endParaRPr>
          </a:p>
          <a:p>
            <a:br>
              <a:rPr lang="it-IT" dirty="0">
                <a:solidFill>
                  <a:srgbClr val="454545"/>
                </a:solidFill>
                <a:latin typeface="Helvetica Neue" panose="02000503000000020004" pitchFamily="2" charset="0"/>
              </a:rPr>
            </a:br>
            <a:endParaRPr lang="it-IT" dirty="0">
              <a:solidFill>
                <a:srgbClr val="454545"/>
              </a:solidFill>
              <a:effectLst/>
              <a:latin typeface="Helvetica Neue" panose="02000503000000020004" pitchFamily="2" charset="0"/>
            </a:endParaRPr>
          </a:p>
        </p:txBody>
      </p:sp>
      <p:pic>
        <p:nvPicPr>
          <p:cNvPr id="6" name="Picture 5">
            <a:extLst>
              <a:ext uri="{FF2B5EF4-FFF2-40B4-BE49-F238E27FC236}">
                <a16:creationId xmlns:a16="http://schemas.microsoft.com/office/drawing/2014/main" id="{39392A99-3D05-2E4B-8D59-A33886759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
        <p:nvSpPr>
          <p:cNvPr id="10" name="Espace réservé du contenu 1">
            <a:extLst>
              <a:ext uri="{FF2B5EF4-FFF2-40B4-BE49-F238E27FC236}">
                <a16:creationId xmlns:a16="http://schemas.microsoft.com/office/drawing/2014/main" id="{5E5EA38B-9F86-BD4C-8983-750E5B78C560}"/>
              </a:ext>
            </a:extLst>
          </p:cNvPr>
          <p:cNvSpPr txBox="1">
            <a:spLocks/>
          </p:cNvSpPr>
          <p:nvPr/>
        </p:nvSpPr>
        <p:spPr>
          <a:xfrm>
            <a:off x="4758388" y="2016671"/>
            <a:ext cx="6970156" cy="3380964"/>
          </a:xfrm>
          <a:prstGeom prst="rect">
            <a:avLst/>
          </a:prstGeom>
        </p:spPr>
        <p:txBody>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0B1E46"/>
                </a:solidFill>
                <a:latin typeface="Titillium" panose="00000500000000000000" pitchFamily="50"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rgbClr val="0B1E46"/>
                </a:solidFill>
                <a:latin typeface="Titillium" panose="00000500000000000000" pitchFamily="50" charset="0"/>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0B1E46"/>
                </a:solidFill>
                <a:latin typeface="Titillium" panose="00000500000000000000" pitchFamily="50"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0B1E46"/>
                </a:solidFill>
                <a:latin typeface="Titillium" panose="00000500000000000000" pitchFamily="50"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0B1E46"/>
                </a:solidFill>
                <a:latin typeface="Titillium"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7200">
              <a:spcBef>
                <a:spcPts val="1300"/>
              </a:spcBef>
              <a:buNone/>
            </a:pPr>
            <a:r>
              <a:rPr lang="it-IT" sz="2500" b="1" dirty="0" err="1"/>
              <a:t>About</a:t>
            </a:r>
            <a:r>
              <a:rPr lang="it-IT" sz="2500" b="1" dirty="0"/>
              <a:t> Stephane</a:t>
            </a:r>
            <a:endParaRPr lang="en-US" sz="2500" dirty="0"/>
          </a:p>
          <a:p>
            <a:pPr marL="0" indent="7200">
              <a:spcBef>
                <a:spcPts val="1300"/>
              </a:spcBef>
              <a:buFont typeface="Arial" panose="020B0604020202020204" pitchFamily="34" charset="0"/>
              <a:buNone/>
            </a:pPr>
            <a:r>
              <a:rPr lang="en-US" sz="1700" dirty="0"/>
              <a:t>Stephane has more than 20-years experience at different positions in Arm, mainly working on design for test and physical implementation of different projects. He survived about 12 processors and IP projects: microcontrollers, real time processors, applications processors, cache controllers, all of which you are likely to use or have used in your mobile phone, tablet or portable gaming console.</a:t>
            </a:r>
          </a:p>
          <a:p>
            <a:pPr marL="0" indent="0">
              <a:buFont typeface="Arial" panose="020B0604020202020204" pitchFamily="34" charset="0"/>
              <a:buNone/>
            </a:pPr>
            <a:r>
              <a:rPr lang="it-IT" sz="2500" b="1" dirty="0" err="1"/>
              <a:t>About</a:t>
            </a:r>
            <a:r>
              <a:rPr lang="it-IT" sz="2500" b="1" dirty="0"/>
              <a:t> ARM</a:t>
            </a:r>
          </a:p>
          <a:p>
            <a:pPr marL="0" indent="0">
              <a:buFont typeface="Arial" panose="020B0604020202020204" pitchFamily="34" charset="0"/>
              <a:buNone/>
            </a:pPr>
            <a:r>
              <a:rPr lang="it-IT" sz="1700" dirty="0" err="1"/>
              <a:t>Arm’s</a:t>
            </a:r>
            <a:r>
              <a:rPr lang="it-IT" sz="1700" dirty="0"/>
              <a:t> </a:t>
            </a:r>
            <a:r>
              <a:rPr lang="it-IT" sz="1700" dirty="0" err="1"/>
              <a:t>primary</a:t>
            </a:r>
            <a:r>
              <a:rPr lang="it-IT" sz="1700" dirty="0"/>
              <a:t> business </a:t>
            </a:r>
            <a:r>
              <a:rPr lang="it-IT" sz="1700" dirty="0" err="1"/>
              <a:t>is</a:t>
            </a:r>
            <a:r>
              <a:rPr lang="it-IT" sz="1700" dirty="0"/>
              <a:t> in the design of ARM processors (</a:t>
            </a:r>
            <a:r>
              <a:rPr lang="it-IT" sz="1700" dirty="0" err="1"/>
              <a:t>CPUs</a:t>
            </a:r>
            <a:r>
              <a:rPr lang="it-IT" sz="1700" dirty="0"/>
              <a:t>), </a:t>
            </a:r>
            <a:r>
              <a:rPr lang="it-IT" sz="1700" dirty="0" err="1"/>
              <a:t>Graphic</a:t>
            </a:r>
            <a:r>
              <a:rPr lang="it-IT" sz="1700" dirty="0"/>
              <a:t> processors (GPU), </a:t>
            </a:r>
            <a:r>
              <a:rPr lang="it-IT" sz="1700" dirty="0" err="1"/>
              <a:t>although</a:t>
            </a:r>
            <a:r>
              <a:rPr lang="it-IT" sz="1700" dirty="0"/>
              <a:t> </a:t>
            </a:r>
            <a:r>
              <a:rPr lang="it-IT" sz="1700" dirty="0" err="1"/>
              <a:t>it</a:t>
            </a:r>
            <a:r>
              <a:rPr lang="it-IT" sz="1700" dirty="0"/>
              <a:t> </a:t>
            </a:r>
            <a:r>
              <a:rPr lang="it-IT" sz="1700" dirty="0" err="1"/>
              <a:t>also</a:t>
            </a:r>
            <a:r>
              <a:rPr lang="it-IT" sz="1700" dirty="0"/>
              <a:t> </a:t>
            </a:r>
            <a:r>
              <a:rPr lang="it-IT" sz="1700" dirty="0" err="1"/>
              <a:t>designs</a:t>
            </a:r>
            <a:r>
              <a:rPr lang="it-IT" sz="1700" dirty="0"/>
              <a:t> </a:t>
            </a:r>
            <a:r>
              <a:rPr lang="it-IT" sz="1700" dirty="0" err="1"/>
              <a:t>other</a:t>
            </a:r>
            <a:r>
              <a:rPr lang="it-IT" sz="1700" dirty="0"/>
              <a:t> chips </a:t>
            </a:r>
            <a:r>
              <a:rPr lang="it-IT" sz="1700" dirty="0" err="1"/>
              <a:t>such</a:t>
            </a:r>
            <a:r>
              <a:rPr lang="it-IT" sz="1700" dirty="0"/>
              <a:t> </a:t>
            </a:r>
            <a:r>
              <a:rPr lang="it-IT" sz="1700" dirty="0" err="1"/>
              <a:t>as</a:t>
            </a:r>
            <a:r>
              <a:rPr lang="it-IT" sz="1700" dirty="0"/>
              <a:t> </a:t>
            </a:r>
            <a:r>
              <a:rPr lang="it-IT" sz="1700" dirty="0" err="1"/>
              <a:t>neural</a:t>
            </a:r>
            <a:r>
              <a:rPr lang="it-IT" sz="1700" dirty="0"/>
              <a:t> processor </a:t>
            </a:r>
            <a:r>
              <a:rPr lang="it-IT" sz="1700" dirty="0" err="1"/>
              <a:t>units</a:t>
            </a:r>
            <a:r>
              <a:rPr lang="it-IT" sz="1700" dirty="0"/>
              <a:t> (NPU). </a:t>
            </a:r>
            <a:r>
              <a:rPr lang="it-IT" sz="1700" dirty="0" err="1"/>
              <a:t>It</a:t>
            </a:r>
            <a:r>
              <a:rPr lang="it-IT" sz="1700" dirty="0"/>
              <a:t> </a:t>
            </a:r>
            <a:r>
              <a:rPr lang="it-IT" sz="1700" dirty="0" err="1"/>
              <a:t>also</a:t>
            </a:r>
            <a:r>
              <a:rPr lang="it-IT" sz="1700" dirty="0"/>
              <a:t> </a:t>
            </a:r>
            <a:r>
              <a:rPr lang="it-IT" sz="1700" dirty="0" err="1"/>
              <a:t>designs</a:t>
            </a:r>
            <a:r>
              <a:rPr lang="it-IT" sz="1700" dirty="0"/>
              <a:t> software </a:t>
            </a:r>
            <a:r>
              <a:rPr lang="it-IT" sz="1700" dirty="0" err="1"/>
              <a:t>development</a:t>
            </a:r>
            <a:r>
              <a:rPr lang="it-IT" sz="1700" dirty="0"/>
              <a:t> </a:t>
            </a:r>
            <a:r>
              <a:rPr lang="it-IT" sz="1700" dirty="0" err="1"/>
              <a:t>tools</a:t>
            </a:r>
            <a:r>
              <a:rPr lang="it-IT" sz="1700" dirty="0"/>
              <a:t> under the DS-5, </a:t>
            </a:r>
            <a:r>
              <a:rPr lang="it-IT" sz="1700" dirty="0" err="1"/>
              <a:t>RealView</a:t>
            </a:r>
            <a:r>
              <a:rPr lang="it-IT" sz="1700" dirty="0"/>
              <a:t> and </a:t>
            </a:r>
            <a:r>
              <a:rPr lang="it-IT" sz="1700" dirty="0" err="1"/>
              <a:t>Keil</a:t>
            </a:r>
            <a:r>
              <a:rPr lang="it-IT" sz="1700" dirty="0"/>
              <a:t> </a:t>
            </a:r>
            <a:r>
              <a:rPr lang="it-IT" sz="1700" dirty="0" err="1"/>
              <a:t>brands</a:t>
            </a:r>
            <a:r>
              <a:rPr lang="it-IT" sz="1700" dirty="0"/>
              <a:t>, </a:t>
            </a:r>
            <a:r>
              <a:rPr lang="it-IT" sz="1700" dirty="0" err="1"/>
              <a:t>as</a:t>
            </a:r>
            <a:r>
              <a:rPr lang="it-IT" sz="1700" dirty="0"/>
              <a:t> </a:t>
            </a:r>
            <a:r>
              <a:rPr lang="it-IT" sz="1700" dirty="0" err="1"/>
              <a:t>well</a:t>
            </a:r>
            <a:r>
              <a:rPr lang="it-IT" sz="1700" dirty="0"/>
              <a:t> </a:t>
            </a:r>
            <a:r>
              <a:rPr lang="it-IT" sz="1700" dirty="0" err="1"/>
              <a:t>as</a:t>
            </a:r>
            <a:r>
              <a:rPr lang="it-IT" sz="1700" dirty="0"/>
              <a:t> </a:t>
            </a:r>
            <a:r>
              <a:rPr lang="it-IT" sz="1700" dirty="0" err="1"/>
              <a:t>systems</a:t>
            </a:r>
            <a:r>
              <a:rPr lang="it-IT" sz="1700" dirty="0"/>
              <a:t> and </a:t>
            </a:r>
            <a:r>
              <a:rPr lang="it-IT" sz="1700" dirty="0" err="1"/>
              <a:t>platforms</a:t>
            </a:r>
            <a:r>
              <a:rPr lang="it-IT" sz="1700" dirty="0"/>
              <a:t>, </a:t>
            </a:r>
            <a:r>
              <a:rPr lang="it-IT" sz="1700" dirty="0" err="1"/>
              <a:t>system</a:t>
            </a:r>
            <a:r>
              <a:rPr lang="it-IT" sz="1700" dirty="0"/>
              <a:t>-on-a-chip (</a:t>
            </a:r>
            <a:r>
              <a:rPr lang="it-IT" sz="1700" dirty="0" err="1"/>
              <a:t>SoC</a:t>
            </a:r>
            <a:r>
              <a:rPr lang="it-IT" sz="1700" dirty="0"/>
              <a:t>) </a:t>
            </a:r>
            <a:r>
              <a:rPr lang="it-IT" sz="1700" dirty="0" err="1"/>
              <a:t>infrastructure</a:t>
            </a:r>
            <a:r>
              <a:rPr lang="it-IT" sz="1700" dirty="0"/>
              <a:t> and software. </a:t>
            </a:r>
            <a:r>
              <a:rPr lang="it-IT" sz="1700" dirty="0" err="1"/>
              <a:t>It</a:t>
            </a:r>
            <a:r>
              <a:rPr lang="it-IT" sz="1700" dirty="0"/>
              <a:t> </a:t>
            </a:r>
            <a:r>
              <a:rPr lang="it-IT" sz="1700" dirty="0" err="1"/>
              <a:t>is</a:t>
            </a:r>
            <a:r>
              <a:rPr lang="it-IT" sz="1700" dirty="0"/>
              <a:t> </a:t>
            </a:r>
            <a:r>
              <a:rPr lang="it-IT" sz="1700" dirty="0" err="1"/>
              <a:t>considered</a:t>
            </a:r>
            <a:r>
              <a:rPr lang="it-IT" sz="1700" dirty="0"/>
              <a:t> to be market </a:t>
            </a:r>
            <a:r>
              <a:rPr lang="it-IT" sz="1700" dirty="0" err="1"/>
              <a:t>dominant</a:t>
            </a:r>
            <a:r>
              <a:rPr lang="it-IT" sz="1700" dirty="0"/>
              <a:t> for processors in mobile </a:t>
            </a:r>
            <a:r>
              <a:rPr lang="it-IT" sz="1700" dirty="0" err="1"/>
              <a:t>phones</a:t>
            </a:r>
            <a:r>
              <a:rPr lang="it-IT" sz="1700" dirty="0"/>
              <a:t> (</a:t>
            </a:r>
            <a:r>
              <a:rPr lang="it-IT" sz="1700" dirty="0" err="1"/>
              <a:t>smartphones</a:t>
            </a:r>
            <a:r>
              <a:rPr lang="it-IT" sz="1700" dirty="0"/>
              <a:t> or </a:t>
            </a:r>
            <a:r>
              <a:rPr lang="it-IT" sz="1700" dirty="0" err="1"/>
              <a:t>otherwise</a:t>
            </a:r>
            <a:r>
              <a:rPr lang="it-IT" sz="1700" dirty="0"/>
              <a:t>), </a:t>
            </a:r>
            <a:r>
              <a:rPr lang="it-IT" sz="1700" dirty="0" err="1"/>
              <a:t>tablet</a:t>
            </a:r>
            <a:r>
              <a:rPr lang="it-IT" sz="1700" dirty="0"/>
              <a:t> </a:t>
            </a:r>
            <a:r>
              <a:rPr lang="it-IT" sz="1700" dirty="0" err="1"/>
              <a:t>computers</a:t>
            </a:r>
            <a:r>
              <a:rPr lang="it-IT" sz="1700" dirty="0"/>
              <a:t> and for chips in </a:t>
            </a:r>
            <a:r>
              <a:rPr lang="it-IT" sz="1700" dirty="0" err="1"/>
              <a:t>smart</a:t>
            </a:r>
            <a:r>
              <a:rPr lang="it-IT" sz="1700" dirty="0"/>
              <a:t> </a:t>
            </a:r>
            <a:r>
              <a:rPr lang="it-IT" sz="1700" dirty="0" err="1"/>
              <a:t>TVs</a:t>
            </a:r>
            <a:r>
              <a:rPr lang="it-IT" sz="1700" dirty="0"/>
              <a:t> and in </a:t>
            </a:r>
            <a:r>
              <a:rPr lang="it-IT" sz="1700" dirty="0" err="1"/>
              <a:t>total</a:t>
            </a:r>
            <a:r>
              <a:rPr lang="it-IT" sz="1700" dirty="0"/>
              <a:t> over 160 </a:t>
            </a:r>
            <a:r>
              <a:rPr lang="it-IT" sz="1700" dirty="0" err="1"/>
              <a:t>billion</a:t>
            </a:r>
            <a:r>
              <a:rPr lang="it-IT" sz="1700" dirty="0"/>
              <a:t> chips </a:t>
            </a:r>
            <a:r>
              <a:rPr lang="it-IT" sz="1700" dirty="0" err="1"/>
              <a:t>have</a:t>
            </a:r>
            <a:r>
              <a:rPr lang="it-IT" sz="1700" dirty="0"/>
              <a:t> </a:t>
            </a:r>
            <a:r>
              <a:rPr lang="it-IT" sz="1700" dirty="0" err="1"/>
              <a:t>been</a:t>
            </a:r>
            <a:r>
              <a:rPr lang="it-IT" sz="1700" dirty="0"/>
              <a:t> made for </a:t>
            </a:r>
            <a:r>
              <a:rPr lang="it-IT" sz="1700" dirty="0" err="1"/>
              <a:t>various</a:t>
            </a:r>
            <a:r>
              <a:rPr lang="it-IT" sz="1700" dirty="0"/>
              <a:t> </a:t>
            </a:r>
            <a:r>
              <a:rPr lang="it-IT" sz="1700" dirty="0" err="1"/>
              <a:t>devices</a:t>
            </a:r>
            <a:r>
              <a:rPr lang="it-IT" sz="1700" dirty="0"/>
              <a:t> </a:t>
            </a:r>
            <a:r>
              <a:rPr lang="it-IT" sz="1700" dirty="0" err="1"/>
              <a:t>based</a:t>
            </a:r>
            <a:r>
              <a:rPr lang="it-IT" sz="1700" dirty="0"/>
              <a:t> on </a:t>
            </a:r>
            <a:r>
              <a:rPr lang="it-IT" sz="1700" dirty="0" err="1"/>
              <a:t>designs</a:t>
            </a:r>
            <a:r>
              <a:rPr lang="it-IT" sz="1700" dirty="0"/>
              <a:t> from </a:t>
            </a:r>
            <a:r>
              <a:rPr lang="it-IT" sz="1700" dirty="0" err="1"/>
              <a:t>Arm</a:t>
            </a:r>
            <a:r>
              <a:rPr lang="it-IT" sz="1700" dirty="0"/>
              <a:t>, more information </a:t>
            </a:r>
            <a:r>
              <a:rPr lang="it-IT" sz="1700" dirty="0" err="1"/>
              <a:t>at</a:t>
            </a:r>
            <a:r>
              <a:rPr lang="it-IT" sz="1700" dirty="0"/>
              <a:t> </a:t>
            </a:r>
            <a:r>
              <a:rPr lang="it-IT" sz="1700" dirty="0">
                <a:hlinkClick r:id="rId3">
                  <a:extLst>
                    <a:ext uri="{A12FA001-AC4F-418D-AE19-62706E023703}">
                      <ahyp:hlinkClr xmlns:ahyp="http://schemas.microsoft.com/office/drawing/2018/hyperlinkcolor" val="tx"/>
                    </a:ext>
                  </a:extLst>
                </a:hlinkClick>
              </a:rPr>
              <a:t>https://www.arm.com/</a:t>
            </a:r>
            <a:endParaRPr lang="it-IT" sz="1700" dirty="0"/>
          </a:p>
          <a:p>
            <a:pPr marL="0" indent="0">
              <a:buFont typeface="Arial" panose="020B0604020202020204" pitchFamily="34" charset="0"/>
              <a:buNone/>
            </a:pPr>
            <a:r>
              <a:rPr lang="it-IT" sz="1500" dirty="0"/>
              <a:t>, </a:t>
            </a:r>
            <a:endParaRPr lang="en-US" sz="1500" dirty="0"/>
          </a:p>
        </p:txBody>
      </p:sp>
      <p:sp>
        <p:nvSpPr>
          <p:cNvPr id="11" name="Rectangle 10">
            <a:extLst>
              <a:ext uri="{FF2B5EF4-FFF2-40B4-BE49-F238E27FC236}">
                <a16:creationId xmlns:a16="http://schemas.microsoft.com/office/drawing/2014/main" id="{27164185-5FB8-DA49-B585-2BFFFC74060D}"/>
              </a:ext>
            </a:extLst>
          </p:cNvPr>
          <p:cNvSpPr/>
          <p:nvPr/>
        </p:nvSpPr>
        <p:spPr>
          <a:xfrm>
            <a:off x="414115" y="5576459"/>
            <a:ext cx="4799673" cy="738664"/>
          </a:xfrm>
          <a:prstGeom prst="rect">
            <a:avLst/>
          </a:prstGeom>
        </p:spPr>
        <p:txBody>
          <a:bodyPr wrap="square">
            <a:spAutoFit/>
          </a:bodyPr>
          <a:lstStyle/>
          <a:p>
            <a:r>
              <a:rPr lang="it-IT" sz="2500" b="1" dirty="0" err="1">
                <a:solidFill>
                  <a:srgbClr val="0B1E46"/>
                </a:solidFill>
                <a:latin typeface="Titillium" panose="00000500000000000000" pitchFamily="50" charset="0"/>
              </a:rPr>
              <a:t>When</a:t>
            </a:r>
            <a:r>
              <a:rPr lang="it-IT" sz="2500" b="1" dirty="0">
                <a:solidFill>
                  <a:srgbClr val="0B1E46"/>
                </a:solidFill>
                <a:latin typeface="Titillium" panose="00000500000000000000" pitchFamily="50" charset="0"/>
              </a:rPr>
              <a:t> &amp; </a:t>
            </a:r>
            <a:r>
              <a:rPr lang="it-IT" sz="2500" b="1" dirty="0" err="1">
                <a:solidFill>
                  <a:srgbClr val="0B1E46"/>
                </a:solidFill>
                <a:latin typeface="Titillium" panose="00000500000000000000" pitchFamily="50" charset="0"/>
              </a:rPr>
              <a:t>Where</a:t>
            </a:r>
            <a:r>
              <a:rPr lang="it-IT" sz="2500" b="1" dirty="0">
                <a:solidFill>
                  <a:srgbClr val="0B1E46"/>
                </a:solidFill>
                <a:latin typeface="Titillium" panose="00000500000000000000" pitchFamily="50" charset="0"/>
              </a:rPr>
              <a:t> </a:t>
            </a:r>
          </a:p>
          <a:p>
            <a:r>
              <a:rPr lang="it-IT" sz="1700" dirty="0" err="1">
                <a:solidFill>
                  <a:srgbClr val="0B1E46"/>
                </a:solidFill>
                <a:latin typeface="Titillium" panose="00000500000000000000" pitchFamily="50" charset="0"/>
              </a:rPr>
              <a:t>December</a:t>
            </a:r>
            <a:r>
              <a:rPr lang="it-IT" sz="1700" dirty="0">
                <a:solidFill>
                  <a:srgbClr val="0B1E46"/>
                </a:solidFill>
                <a:latin typeface="Titillium" panose="00000500000000000000" pitchFamily="50" charset="0"/>
              </a:rPr>
              <a:t> 16th, 2020, 12:30, Online</a:t>
            </a:r>
          </a:p>
        </p:txBody>
      </p:sp>
      <p:pic>
        <p:nvPicPr>
          <p:cNvPr id="12" name="Picture 11">
            <a:extLst>
              <a:ext uri="{FF2B5EF4-FFF2-40B4-BE49-F238E27FC236}">
                <a16:creationId xmlns:a16="http://schemas.microsoft.com/office/drawing/2014/main" id="{495D746C-6BAC-6D43-A28A-AA9CDD2F8E27}"/>
              </a:ext>
            </a:extLst>
          </p:cNvPr>
          <p:cNvPicPr>
            <a:picLocks noChangeAspect="1"/>
          </p:cNvPicPr>
          <p:nvPr/>
        </p:nvPicPr>
        <p:blipFill rotWithShape="1">
          <a:blip r:embed="rId4"/>
          <a:srcRect t="14988"/>
          <a:stretch/>
        </p:blipFill>
        <p:spPr>
          <a:xfrm>
            <a:off x="942071" y="1949819"/>
            <a:ext cx="2481737" cy="3166993"/>
          </a:xfrm>
          <a:prstGeom prst="rect">
            <a:avLst/>
          </a:prstGeom>
        </p:spPr>
      </p:pic>
    </p:spTree>
    <p:extLst>
      <p:ext uri="{BB962C8B-B14F-4D97-AF65-F5344CB8AC3E}">
        <p14:creationId xmlns:p14="http://schemas.microsoft.com/office/powerpoint/2010/main" val="326987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Espace réservé du contenu 1">
            <a:extLst>
              <a:ext uri="{FF2B5EF4-FFF2-40B4-BE49-F238E27FC236}">
                <a16:creationId xmlns:a16="http://schemas.microsoft.com/office/drawing/2014/main" id="{8BD13B20-A036-D44D-8093-264FE21440E5}"/>
              </a:ext>
            </a:extLst>
          </p:cNvPr>
          <p:cNvSpPr>
            <a:spLocks noGrp="1"/>
          </p:cNvSpPr>
          <p:nvPr>
            <p:ph idx="1"/>
          </p:nvPr>
        </p:nvSpPr>
        <p:spPr>
          <a:xfrm>
            <a:off x="4443379" y="2427948"/>
            <a:ext cx="6013145" cy="3380964"/>
          </a:xfrm>
        </p:spPr>
        <p:txBody>
          <a:bodyPr/>
          <a:lstStyle/>
          <a:p>
            <a:pPr marL="0" indent="7200">
              <a:spcBef>
                <a:spcPts val="0"/>
              </a:spcBef>
              <a:buNone/>
            </a:pPr>
            <a:r>
              <a:rPr lang="en-US" sz="1500" dirty="0"/>
              <a:t>Florin has more than 20-year experience in the aerospace research, with an extensive business development experience in the domain. Currently, he is head of Space Endeavour project at SAFE Cluster. Space Endeavour works on valorization and exploitations of space technologies and brings together start-ups, SMEs, entrepreneurs and the IoT ecosystem to increase commercial relevance of the technologies across industrial sectors and accelerate their access to market and to scaling.</a:t>
            </a:r>
          </a:p>
          <a:p>
            <a:pPr marL="0" indent="7200">
              <a:spcBef>
                <a:spcPts val="1300"/>
              </a:spcBef>
              <a:buNone/>
            </a:pPr>
            <a:r>
              <a:rPr lang="en-US" sz="2031" b="1" dirty="0"/>
              <a:t>About Safe Cluster</a:t>
            </a:r>
          </a:p>
          <a:p>
            <a:pPr marL="0" indent="0" fontAlgn="base">
              <a:buNone/>
            </a:pPr>
            <a:r>
              <a:rPr lang="en-US" sz="1500" dirty="0"/>
              <a:t>SAFE is the French competitiveness cluster positioned in the Aeronautics &amp; Space, Security &amp; Safety, Defense and Environment (risks &amp; resilience) sectors. With its establishments in the South Provence-Alpes-Côte d'Azur and Auvergne-Rhône-Alpes region, it coordinates a network of more than 400 players (SMEs, mid-cap companies, large groups, research and training centers, end users) including 60% of companies. SAFE Cluster is one of the 3 centers of the national space industry, and this talk will be dedicated exactly to the space domain, more information at https://</a:t>
            </a:r>
            <a:r>
              <a:rPr lang="en-US" sz="1500" dirty="0" err="1"/>
              <a:t>www.safecluster.com</a:t>
            </a:r>
            <a:r>
              <a:rPr lang="en-US" sz="1500" dirty="0"/>
              <a:t>/</a:t>
            </a:r>
          </a:p>
          <a:p>
            <a:pPr marL="0" indent="0">
              <a:buNone/>
            </a:pPr>
            <a:r>
              <a:rPr lang="en-US" sz="1500" dirty="0"/>
              <a:t> </a:t>
            </a:r>
          </a:p>
        </p:txBody>
      </p:sp>
      <p:sp>
        <p:nvSpPr>
          <p:cNvPr id="4" name="Rectangle 3">
            <a:extLst>
              <a:ext uri="{FF2B5EF4-FFF2-40B4-BE49-F238E27FC236}">
                <a16:creationId xmlns:a16="http://schemas.microsoft.com/office/drawing/2014/main" id="{BB9CA909-1FBD-1940-89E8-EA19EA33A1C7}"/>
              </a:ext>
            </a:extLst>
          </p:cNvPr>
          <p:cNvSpPr/>
          <p:nvPr/>
        </p:nvSpPr>
        <p:spPr>
          <a:xfrm>
            <a:off x="1634430" y="4865856"/>
            <a:ext cx="4953000" cy="992836"/>
          </a:xfrm>
          <a:prstGeom prst="rect">
            <a:avLst/>
          </a:prstGeom>
        </p:spPr>
        <p:txBody>
          <a:bodyPr>
            <a:spAutoFit/>
          </a:bodyPr>
          <a:lstStyle/>
          <a:p>
            <a:br>
              <a:rPr lang="it-IT" sz="1463" dirty="0">
                <a:solidFill>
                  <a:srgbClr val="454545"/>
                </a:solidFill>
                <a:latin typeface="Helvetica Neue" panose="02000503000000020004" pitchFamily="2" charset="0"/>
              </a:rPr>
            </a:br>
            <a:endParaRPr lang="it-IT" sz="1463" dirty="0">
              <a:solidFill>
                <a:srgbClr val="454545"/>
              </a:solidFill>
              <a:latin typeface="Helvetica Neue" panose="02000503000000020004" pitchFamily="2" charset="0"/>
            </a:endParaRPr>
          </a:p>
          <a:p>
            <a:br>
              <a:rPr lang="it-IT" sz="1463" dirty="0">
                <a:solidFill>
                  <a:srgbClr val="454545"/>
                </a:solidFill>
                <a:latin typeface="Helvetica Neue" panose="02000503000000020004" pitchFamily="2" charset="0"/>
              </a:rPr>
            </a:br>
            <a:endParaRPr lang="it-IT" sz="1463" dirty="0">
              <a:solidFill>
                <a:srgbClr val="454545"/>
              </a:solidFill>
              <a:latin typeface="Helvetica Neue" panose="02000503000000020004" pitchFamily="2" charset="0"/>
            </a:endParaRPr>
          </a:p>
        </p:txBody>
      </p:sp>
      <p:sp>
        <p:nvSpPr>
          <p:cNvPr id="5" name="Rectangle 4">
            <a:extLst>
              <a:ext uri="{FF2B5EF4-FFF2-40B4-BE49-F238E27FC236}">
                <a16:creationId xmlns:a16="http://schemas.microsoft.com/office/drawing/2014/main" id="{5B19A7E1-0777-BD4F-BDE6-2403171BEB55}"/>
              </a:ext>
            </a:extLst>
          </p:cNvPr>
          <p:cNvSpPr/>
          <p:nvPr/>
        </p:nvSpPr>
        <p:spPr>
          <a:xfrm>
            <a:off x="664802" y="5858692"/>
            <a:ext cx="3033358" cy="642484"/>
          </a:xfrm>
          <a:prstGeom prst="rect">
            <a:avLst/>
          </a:prstGeom>
        </p:spPr>
        <p:txBody>
          <a:bodyPr wrap="square">
            <a:spAutoFit/>
          </a:bodyPr>
          <a:lstStyle/>
          <a:p>
            <a:r>
              <a:rPr lang="it-IT" sz="2031" b="1" dirty="0" err="1">
                <a:solidFill>
                  <a:srgbClr val="0B1E46"/>
                </a:solidFill>
                <a:latin typeface="Titillium" panose="00000500000000000000" pitchFamily="50" charset="0"/>
              </a:rPr>
              <a:t>When</a:t>
            </a:r>
            <a:r>
              <a:rPr lang="it-IT" sz="2031" b="1" dirty="0">
                <a:solidFill>
                  <a:srgbClr val="0B1E46"/>
                </a:solidFill>
                <a:latin typeface="Titillium" panose="00000500000000000000" pitchFamily="50" charset="0"/>
              </a:rPr>
              <a:t> &amp; </a:t>
            </a:r>
            <a:r>
              <a:rPr lang="it-IT" sz="2031" b="1" dirty="0" err="1">
                <a:solidFill>
                  <a:srgbClr val="0B1E46"/>
                </a:solidFill>
                <a:latin typeface="Titillium" panose="00000500000000000000" pitchFamily="50" charset="0"/>
              </a:rPr>
              <a:t>Where</a:t>
            </a:r>
            <a:r>
              <a:rPr lang="it-IT" sz="2031" b="1" dirty="0">
                <a:solidFill>
                  <a:srgbClr val="0B1E46"/>
                </a:solidFill>
                <a:latin typeface="Titillium" panose="00000500000000000000" pitchFamily="50" charset="0"/>
              </a:rPr>
              <a:t> </a:t>
            </a:r>
          </a:p>
          <a:p>
            <a:r>
              <a:rPr lang="it-IT" sz="1544" dirty="0" err="1">
                <a:solidFill>
                  <a:srgbClr val="0B1E46"/>
                </a:solidFill>
                <a:latin typeface="Titillium" panose="00000500000000000000" pitchFamily="50" charset="0"/>
              </a:rPr>
              <a:t>February</a:t>
            </a:r>
            <a:r>
              <a:rPr lang="it-IT" sz="1544" dirty="0">
                <a:solidFill>
                  <a:srgbClr val="0B1E46"/>
                </a:solidFill>
                <a:latin typeface="Titillium" panose="00000500000000000000" pitchFamily="50" charset="0"/>
              </a:rPr>
              <a:t> 3rd, 2021, 12:30, Online</a:t>
            </a:r>
          </a:p>
        </p:txBody>
      </p:sp>
      <p:pic>
        <p:nvPicPr>
          <p:cNvPr id="6" name="Picture 5">
            <a:extLst>
              <a:ext uri="{FF2B5EF4-FFF2-40B4-BE49-F238E27FC236}">
                <a16:creationId xmlns:a16="http://schemas.microsoft.com/office/drawing/2014/main" id="{4E2501E6-15ED-4344-BDC5-C84C39A7EB50}"/>
              </a:ext>
            </a:extLst>
          </p:cNvPr>
          <p:cNvPicPr>
            <a:picLocks noChangeAspect="1"/>
          </p:cNvPicPr>
          <p:nvPr/>
        </p:nvPicPr>
        <p:blipFill>
          <a:blip r:embed="rId3"/>
          <a:stretch>
            <a:fillRect/>
          </a:stretch>
        </p:blipFill>
        <p:spPr>
          <a:xfrm>
            <a:off x="664802" y="2117111"/>
            <a:ext cx="2711817" cy="3556000"/>
          </a:xfrm>
          <a:prstGeom prst="rect">
            <a:avLst/>
          </a:prstGeom>
        </p:spPr>
      </p:pic>
      <p:pic>
        <p:nvPicPr>
          <p:cNvPr id="10" name="Picture 9">
            <a:extLst>
              <a:ext uri="{FF2B5EF4-FFF2-40B4-BE49-F238E27FC236}">
                <a16:creationId xmlns:a16="http://schemas.microsoft.com/office/drawing/2014/main" id="{671CC1EA-4933-214E-AB02-F51879CB1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
        <p:nvSpPr>
          <p:cNvPr id="12" name="Titel 8">
            <a:extLst>
              <a:ext uri="{FF2B5EF4-FFF2-40B4-BE49-F238E27FC236}">
                <a16:creationId xmlns:a16="http://schemas.microsoft.com/office/drawing/2014/main" id="{AB4A8F44-DDA8-134E-9F53-E09F764EEE11}"/>
              </a:ext>
            </a:extLst>
          </p:cNvPr>
          <p:cNvSpPr txBox="1">
            <a:spLocks/>
          </p:cNvSpPr>
          <p:nvPr/>
        </p:nvSpPr>
        <p:spPr>
          <a:xfrm>
            <a:off x="209619" y="268897"/>
            <a:ext cx="9097539" cy="1325563"/>
          </a:xfrm>
          <a:prstGeom prst="rect">
            <a:avLst/>
          </a:prstGeom>
        </p:spPr>
        <p:txBody>
          <a:bodyPr anchor="ctr"/>
          <a:lstStyle>
            <a:lvl1pPr algn="l" defTabSz="914400" rtl="0" eaLnBrk="1" latinLnBrk="0" hangingPunct="1">
              <a:lnSpc>
                <a:spcPct val="90000"/>
              </a:lnSpc>
              <a:spcBef>
                <a:spcPct val="0"/>
              </a:spcBef>
              <a:buNone/>
              <a:defRPr sz="4000" b="1" kern="1200">
                <a:solidFill>
                  <a:srgbClr val="0B1E46"/>
                </a:solidFill>
                <a:latin typeface="Titillium" panose="00000500000000000000" pitchFamily="50" charset="0"/>
                <a:ea typeface="+mj-ea"/>
                <a:cs typeface="+mj-cs"/>
              </a:defRPr>
            </a:lvl1pPr>
          </a:lstStyle>
          <a:p>
            <a:r>
              <a:rPr lang="en-GB" sz="4100" dirty="0"/>
              <a:t>I&amp;E Lunch Talk – </a:t>
            </a:r>
            <a:r>
              <a:rPr lang="it-IT" sz="4400" dirty="0" err="1"/>
              <a:t>Florin</a:t>
            </a:r>
            <a:r>
              <a:rPr lang="it-IT" sz="4400" dirty="0"/>
              <a:t> </a:t>
            </a:r>
            <a:r>
              <a:rPr lang="it-IT" sz="4400" dirty="0" err="1"/>
              <a:t>Paun</a:t>
            </a:r>
            <a:endParaRPr lang="en-GB" sz="3500" dirty="0"/>
          </a:p>
        </p:txBody>
      </p:sp>
    </p:spTree>
    <p:extLst>
      <p:ext uri="{BB962C8B-B14F-4D97-AF65-F5344CB8AC3E}">
        <p14:creationId xmlns:p14="http://schemas.microsoft.com/office/powerpoint/2010/main" val="793335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CA909-1FBD-1940-89E8-EA19EA33A1C7}"/>
              </a:ext>
            </a:extLst>
          </p:cNvPr>
          <p:cNvSpPr/>
          <p:nvPr/>
        </p:nvSpPr>
        <p:spPr>
          <a:xfrm>
            <a:off x="604837" y="5197438"/>
            <a:ext cx="6096000" cy="1200329"/>
          </a:xfrm>
          <a:prstGeom prst="rect">
            <a:avLst/>
          </a:prstGeom>
        </p:spPr>
        <p:txBody>
          <a:bodyPr>
            <a:spAutoFit/>
          </a:bodyPr>
          <a:lstStyle/>
          <a:p>
            <a:br>
              <a:rPr lang="it-IT" dirty="0">
                <a:solidFill>
                  <a:srgbClr val="454545"/>
                </a:solidFill>
                <a:latin typeface="Helvetica Neue" panose="02000503000000020004" pitchFamily="2" charset="0"/>
              </a:rPr>
            </a:br>
            <a:endParaRPr lang="it-IT" dirty="0">
              <a:solidFill>
                <a:srgbClr val="454545"/>
              </a:solidFill>
              <a:latin typeface="Helvetica Neue" panose="02000503000000020004" pitchFamily="2" charset="0"/>
            </a:endParaRPr>
          </a:p>
          <a:p>
            <a:br>
              <a:rPr lang="it-IT" dirty="0">
                <a:solidFill>
                  <a:srgbClr val="454545"/>
                </a:solidFill>
                <a:latin typeface="Helvetica Neue" panose="02000503000000020004" pitchFamily="2" charset="0"/>
              </a:rPr>
            </a:br>
            <a:endParaRPr lang="it-IT" dirty="0">
              <a:solidFill>
                <a:srgbClr val="454545"/>
              </a:solidFill>
              <a:effectLst/>
              <a:latin typeface="Helvetica Neue" panose="02000503000000020004" pitchFamily="2" charset="0"/>
            </a:endParaRPr>
          </a:p>
        </p:txBody>
      </p:sp>
      <p:pic>
        <p:nvPicPr>
          <p:cNvPr id="6" name="Picture 5">
            <a:extLst>
              <a:ext uri="{FF2B5EF4-FFF2-40B4-BE49-F238E27FC236}">
                <a16:creationId xmlns:a16="http://schemas.microsoft.com/office/drawing/2014/main" id="{39392A99-3D05-2E4B-8D59-A33886759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
        <p:nvSpPr>
          <p:cNvPr id="2" name="Content Placeholder 1">
            <a:extLst>
              <a:ext uri="{FF2B5EF4-FFF2-40B4-BE49-F238E27FC236}">
                <a16:creationId xmlns:a16="http://schemas.microsoft.com/office/drawing/2014/main" id="{D8F94B14-EEDD-D941-B35B-9C75C11B5662}"/>
              </a:ext>
            </a:extLst>
          </p:cNvPr>
          <p:cNvSpPr>
            <a:spLocks noGrp="1"/>
          </p:cNvSpPr>
          <p:nvPr>
            <p:ph idx="1"/>
          </p:nvPr>
        </p:nvSpPr>
        <p:spPr>
          <a:xfrm>
            <a:off x="-162605" y="1555680"/>
            <a:ext cx="8818109" cy="4351338"/>
          </a:xfrm>
        </p:spPr>
        <p:txBody>
          <a:bodyPr/>
          <a:lstStyle/>
          <a:p>
            <a:r>
              <a:rPr lang="en-US" sz="2100" dirty="0"/>
              <a:t>Central online platform: </a:t>
            </a:r>
            <a:r>
              <a:rPr lang="en-GB" sz="2000" dirty="0">
                <a:solidFill>
                  <a:srgbClr val="004494"/>
                </a:solidFill>
                <a:hlinkClick r:id="rId3"/>
              </a:rPr>
              <a:t>https://ieonline.eitdigital.eu/</a:t>
            </a:r>
            <a:r>
              <a:rPr lang="en-US" sz="2100" dirty="0">
                <a:solidFill>
                  <a:srgbClr val="004494"/>
                </a:solidFill>
              </a:rPr>
              <a:t> , </a:t>
            </a:r>
            <a:r>
              <a:rPr lang="en-US" sz="2100" dirty="0"/>
              <a:t>based on premise of “teachers-producers”, more than 300h of videos, some contents can be reused, to be asked in the consortium which ones can be reused (due to IP)</a:t>
            </a:r>
          </a:p>
        </p:txBody>
      </p:sp>
      <p:sp>
        <p:nvSpPr>
          <p:cNvPr id="5" name="Title 4">
            <a:extLst>
              <a:ext uri="{FF2B5EF4-FFF2-40B4-BE49-F238E27FC236}">
                <a16:creationId xmlns:a16="http://schemas.microsoft.com/office/drawing/2014/main" id="{D55AF52D-BFE1-A349-9FFF-11EC38963D37}"/>
              </a:ext>
            </a:extLst>
          </p:cNvPr>
          <p:cNvSpPr>
            <a:spLocks noGrp="1"/>
          </p:cNvSpPr>
          <p:nvPr>
            <p:ph type="title"/>
          </p:nvPr>
        </p:nvSpPr>
        <p:spPr>
          <a:xfrm>
            <a:off x="283029" y="165121"/>
            <a:ext cx="8372475" cy="1325563"/>
          </a:xfrm>
        </p:spPr>
        <p:txBody>
          <a:bodyPr/>
          <a:lstStyle/>
          <a:p>
            <a:r>
              <a:rPr lang="en-US" dirty="0"/>
              <a:t>Online platform and contents</a:t>
            </a:r>
          </a:p>
        </p:txBody>
      </p:sp>
      <p:pic>
        <p:nvPicPr>
          <p:cNvPr id="12" name="Picture 11">
            <a:extLst>
              <a:ext uri="{FF2B5EF4-FFF2-40B4-BE49-F238E27FC236}">
                <a16:creationId xmlns:a16="http://schemas.microsoft.com/office/drawing/2014/main" id="{664DB85C-BEDB-F24F-A14A-BCDC0FA881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31019"/>
            <a:ext cx="12192000" cy="5332837"/>
          </a:xfrm>
          <a:prstGeom prst="rect">
            <a:avLst/>
          </a:prstGeom>
        </p:spPr>
      </p:pic>
    </p:spTree>
    <p:extLst>
      <p:ext uri="{BB962C8B-B14F-4D97-AF65-F5344CB8AC3E}">
        <p14:creationId xmlns:p14="http://schemas.microsoft.com/office/powerpoint/2010/main" val="310931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9CA909-1FBD-1940-89E8-EA19EA33A1C7}"/>
              </a:ext>
            </a:extLst>
          </p:cNvPr>
          <p:cNvSpPr/>
          <p:nvPr/>
        </p:nvSpPr>
        <p:spPr>
          <a:xfrm>
            <a:off x="1634430" y="4865856"/>
            <a:ext cx="4953000" cy="992836"/>
          </a:xfrm>
          <a:prstGeom prst="rect">
            <a:avLst/>
          </a:prstGeom>
        </p:spPr>
        <p:txBody>
          <a:bodyPr>
            <a:spAutoFit/>
          </a:bodyPr>
          <a:lstStyle/>
          <a:p>
            <a:br>
              <a:rPr lang="it-IT" sz="1463" dirty="0">
                <a:solidFill>
                  <a:srgbClr val="454545"/>
                </a:solidFill>
                <a:latin typeface="Helvetica Neue" panose="02000503000000020004" pitchFamily="2" charset="0"/>
              </a:rPr>
            </a:br>
            <a:endParaRPr lang="it-IT" sz="1463" dirty="0">
              <a:solidFill>
                <a:srgbClr val="454545"/>
              </a:solidFill>
              <a:latin typeface="Helvetica Neue" panose="02000503000000020004" pitchFamily="2" charset="0"/>
            </a:endParaRPr>
          </a:p>
          <a:p>
            <a:br>
              <a:rPr lang="it-IT" sz="1463" dirty="0">
                <a:solidFill>
                  <a:srgbClr val="454545"/>
                </a:solidFill>
                <a:latin typeface="Helvetica Neue" panose="02000503000000020004" pitchFamily="2" charset="0"/>
              </a:rPr>
            </a:br>
            <a:endParaRPr lang="it-IT" sz="1463" dirty="0">
              <a:solidFill>
                <a:srgbClr val="454545"/>
              </a:solidFill>
              <a:latin typeface="Helvetica Neue" panose="02000503000000020004" pitchFamily="2" charset="0"/>
            </a:endParaRPr>
          </a:p>
        </p:txBody>
      </p:sp>
      <p:pic>
        <p:nvPicPr>
          <p:cNvPr id="10" name="Picture 9">
            <a:extLst>
              <a:ext uri="{FF2B5EF4-FFF2-40B4-BE49-F238E27FC236}">
                <a16:creationId xmlns:a16="http://schemas.microsoft.com/office/drawing/2014/main" id="{671CC1EA-4933-214E-AB02-F51879CB1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pic>
        <p:nvPicPr>
          <p:cNvPr id="8" name="Content Placeholder 7">
            <a:extLst>
              <a:ext uri="{FF2B5EF4-FFF2-40B4-BE49-F238E27FC236}">
                <a16:creationId xmlns:a16="http://schemas.microsoft.com/office/drawing/2014/main" id="{1666408E-1186-274C-B808-3925BED55BE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384048" y="2419050"/>
            <a:ext cx="5111267" cy="3587328"/>
          </a:xfrm>
        </p:spPr>
      </p:pic>
      <p:sp>
        <p:nvSpPr>
          <p:cNvPr id="5" name="Content Placeholder 2">
            <a:extLst>
              <a:ext uri="{FF2B5EF4-FFF2-40B4-BE49-F238E27FC236}">
                <a16:creationId xmlns:a16="http://schemas.microsoft.com/office/drawing/2014/main" id="{0DF618D4-2588-5C42-9099-9ED5C4468663}"/>
              </a:ext>
            </a:extLst>
          </p:cNvPr>
          <p:cNvSpPr txBox="1">
            <a:spLocks/>
          </p:cNvSpPr>
          <p:nvPr/>
        </p:nvSpPr>
        <p:spPr>
          <a:xfrm>
            <a:off x="0" y="2037045"/>
            <a:ext cx="5731329" cy="4351338"/>
          </a:xfrm>
          <a:prstGeom prst="rect">
            <a:avLst/>
          </a:prstGeom>
        </p:spPr>
        <p:txBody>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0B1E46"/>
                </a:solidFill>
                <a:latin typeface="Titillium" panose="00000500000000000000" pitchFamily="50"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rgbClr val="0B1E46"/>
                </a:solidFill>
                <a:latin typeface="Titillium" panose="00000500000000000000" pitchFamily="50" charset="0"/>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0B1E46"/>
                </a:solidFill>
                <a:latin typeface="Titillium" panose="00000500000000000000" pitchFamily="50"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0B1E46"/>
                </a:solidFill>
                <a:latin typeface="Titillium" panose="00000500000000000000" pitchFamily="50"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0B1E46"/>
                </a:solidFill>
                <a:latin typeface="Titillium"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We participate in many EIT Digital related activities</a:t>
            </a:r>
          </a:p>
          <a:p>
            <a:pPr lvl="1"/>
            <a:r>
              <a:rPr lang="en-US" sz="2100" dirty="0"/>
              <a:t>Shared lessons (ZOOM) among several EIT Digital, UP Sud, Sorbonne</a:t>
            </a:r>
          </a:p>
          <a:p>
            <a:pPr lvl="1"/>
            <a:r>
              <a:rPr lang="en-US" sz="2100" dirty="0"/>
              <a:t>Shared assignments among several EIT Digital, </a:t>
            </a:r>
            <a:r>
              <a:rPr lang="en-US" sz="2100" dirty="0" err="1"/>
              <a:t>Politecnico</a:t>
            </a:r>
            <a:r>
              <a:rPr lang="en-US" sz="2100" dirty="0"/>
              <a:t> di Milano, ELTE</a:t>
            </a:r>
          </a:p>
          <a:p>
            <a:pPr lvl="1"/>
            <a:r>
              <a:rPr lang="en-US" sz="2100" dirty="0"/>
              <a:t>Shared I&amp;E Study with University of Turku</a:t>
            </a:r>
          </a:p>
          <a:p>
            <a:pPr lvl="1"/>
            <a:r>
              <a:rPr lang="en-US" sz="2100" dirty="0"/>
              <a:t>Part of our electives are open to the EIT Digital network students and you can get to meet students in the other locations as well</a:t>
            </a:r>
          </a:p>
          <a:p>
            <a:pPr lvl="1"/>
            <a:r>
              <a:rPr lang="en-US" sz="2100" dirty="0"/>
              <a:t>We have in first semester entrepreneurial lunches monthly</a:t>
            </a:r>
          </a:p>
        </p:txBody>
      </p:sp>
      <p:sp>
        <p:nvSpPr>
          <p:cNvPr id="6" name="Titel 8">
            <a:extLst>
              <a:ext uri="{FF2B5EF4-FFF2-40B4-BE49-F238E27FC236}">
                <a16:creationId xmlns:a16="http://schemas.microsoft.com/office/drawing/2014/main" id="{2FF217AD-CC2F-D348-B86E-4EA4C5C9BB78}"/>
              </a:ext>
            </a:extLst>
          </p:cNvPr>
          <p:cNvSpPr>
            <a:spLocks noGrp="1"/>
          </p:cNvSpPr>
          <p:nvPr>
            <p:ph type="title"/>
          </p:nvPr>
        </p:nvSpPr>
        <p:spPr>
          <a:xfrm>
            <a:off x="209619" y="268897"/>
            <a:ext cx="9097539" cy="1325563"/>
          </a:xfrm>
        </p:spPr>
        <p:txBody>
          <a:bodyPr/>
          <a:lstStyle/>
          <a:p>
            <a:r>
              <a:rPr lang="en-US" sz="4100" dirty="0"/>
              <a:t>Concluding remarks</a:t>
            </a:r>
            <a:br>
              <a:rPr lang="it-IT" dirty="0"/>
            </a:br>
            <a:endParaRPr lang="en-GB" sz="3500" dirty="0"/>
          </a:p>
        </p:txBody>
      </p:sp>
    </p:spTree>
    <p:extLst>
      <p:ext uri="{BB962C8B-B14F-4D97-AF65-F5344CB8AC3E}">
        <p14:creationId xmlns:p14="http://schemas.microsoft.com/office/powerpoint/2010/main" val="1666297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E80429-541A-46D8-9A3F-B59FFA387EE6}"/>
              </a:ext>
            </a:extLst>
          </p:cNvPr>
          <p:cNvSpPr>
            <a:spLocks noGrp="1"/>
          </p:cNvSpPr>
          <p:nvPr>
            <p:ph type="title"/>
          </p:nvPr>
        </p:nvSpPr>
        <p:spPr>
          <a:xfrm>
            <a:off x="2703099" y="3332633"/>
            <a:ext cx="9097539" cy="1325563"/>
          </a:xfrm>
        </p:spPr>
        <p:txBody>
          <a:bodyPr/>
          <a:lstStyle/>
          <a:p>
            <a:r>
              <a:rPr lang="en-GB" sz="4100" dirty="0"/>
              <a:t>Thank you for your attention!</a:t>
            </a:r>
            <a:br>
              <a:rPr lang="en-GB" sz="4100" dirty="0"/>
            </a:br>
            <a:br>
              <a:rPr lang="en-GB" sz="4100" dirty="0"/>
            </a:br>
            <a:r>
              <a:rPr lang="en-GB" sz="4100" dirty="0" err="1"/>
              <a:t>galena.pisoni@univ-cotedazur.fr</a:t>
            </a:r>
            <a:br>
              <a:rPr lang="it-IT" dirty="0"/>
            </a:br>
            <a:endParaRPr lang="en-GB" sz="3500" dirty="0"/>
          </a:p>
        </p:txBody>
      </p:sp>
      <p:sp>
        <p:nvSpPr>
          <p:cNvPr id="4" name="Rectangle 3">
            <a:extLst>
              <a:ext uri="{FF2B5EF4-FFF2-40B4-BE49-F238E27FC236}">
                <a16:creationId xmlns:a16="http://schemas.microsoft.com/office/drawing/2014/main" id="{BB9CA909-1FBD-1940-89E8-EA19EA33A1C7}"/>
              </a:ext>
            </a:extLst>
          </p:cNvPr>
          <p:cNvSpPr/>
          <p:nvPr/>
        </p:nvSpPr>
        <p:spPr>
          <a:xfrm>
            <a:off x="604837" y="5197438"/>
            <a:ext cx="6096000" cy="1200329"/>
          </a:xfrm>
          <a:prstGeom prst="rect">
            <a:avLst/>
          </a:prstGeom>
        </p:spPr>
        <p:txBody>
          <a:bodyPr>
            <a:spAutoFit/>
          </a:bodyPr>
          <a:lstStyle/>
          <a:p>
            <a:br>
              <a:rPr lang="it-IT" dirty="0">
                <a:solidFill>
                  <a:srgbClr val="454545"/>
                </a:solidFill>
                <a:latin typeface="Helvetica Neue" panose="02000503000000020004" pitchFamily="2" charset="0"/>
              </a:rPr>
            </a:br>
            <a:endParaRPr lang="it-IT" dirty="0">
              <a:solidFill>
                <a:srgbClr val="454545"/>
              </a:solidFill>
              <a:latin typeface="Helvetica Neue" panose="02000503000000020004" pitchFamily="2" charset="0"/>
            </a:endParaRPr>
          </a:p>
          <a:p>
            <a:br>
              <a:rPr lang="it-IT" dirty="0">
                <a:solidFill>
                  <a:srgbClr val="454545"/>
                </a:solidFill>
                <a:latin typeface="Helvetica Neue" panose="02000503000000020004" pitchFamily="2" charset="0"/>
              </a:rPr>
            </a:br>
            <a:endParaRPr lang="it-IT" dirty="0">
              <a:solidFill>
                <a:srgbClr val="454545"/>
              </a:solidFill>
              <a:effectLst/>
              <a:latin typeface="Helvetica Neue" panose="02000503000000020004" pitchFamily="2" charset="0"/>
            </a:endParaRPr>
          </a:p>
        </p:txBody>
      </p:sp>
      <p:pic>
        <p:nvPicPr>
          <p:cNvPr id="6" name="Picture 5">
            <a:extLst>
              <a:ext uri="{FF2B5EF4-FFF2-40B4-BE49-F238E27FC236}">
                <a16:creationId xmlns:a16="http://schemas.microsoft.com/office/drawing/2014/main" id="{39392A99-3D05-2E4B-8D59-A33886759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Tree>
    <p:extLst>
      <p:ext uri="{BB962C8B-B14F-4D97-AF65-F5344CB8AC3E}">
        <p14:creationId xmlns:p14="http://schemas.microsoft.com/office/powerpoint/2010/main" val="195577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E80429-541A-46D8-9A3F-B59FFA387EE6}"/>
              </a:ext>
            </a:extLst>
          </p:cNvPr>
          <p:cNvSpPr>
            <a:spLocks noGrp="1"/>
          </p:cNvSpPr>
          <p:nvPr>
            <p:ph type="title"/>
          </p:nvPr>
        </p:nvSpPr>
        <p:spPr>
          <a:xfrm>
            <a:off x="67395" y="390163"/>
            <a:ext cx="7462769" cy="1325563"/>
          </a:xfrm>
        </p:spPr>
        <p:txBody>
          <a:bodyPr/>
          <a:lstStyle/>
          <a:p>
            <a:r>
              <a:rPr lang="en-GB" sz="4100" dirty="0"/>
              <a:t>Innovation and entrepreneurship (I&amp;E) </a:t>
            </a:r>
            <a:r>
              <a:rPr lang="en-US" sz="4100" dirty="0"/>
              <a:t>minor at Polytech</a:t>
            </a:r>
            <a:br>
              <a:rPr lang="it-IT" dirty="0"/>
            </a:br>
            <a:endParaRPr lang="en-GB" sz="3500" dirty="0"/>
          </a:p>
        </p:txBody>
      </p:sp>
      <p:sp>
        <p:nvSpPr>
          <p:cNvPr id="132" name="Espace réservé du contenu 1">
            <a:extLst>
              <a:ext uri="{FF2B5EF4-FFF2-40B4-BE49-F238E27FC236}">
                <a16:creationId xmlns:a16="http://schemas.microsoft.com/office/drawing/2014/main" id="{8BD13B20-A036-D44D-8093-264FE21440E5}"/>
              </a:ext>
            </a:extLst>
          </p:cNvPr>
          <p:cNvSpPr>
            <a:spLocks noGrp="1"/>
          </p:cNvSpPr>
          <p:nvPr>
            <p:ph idx="1"/>
          </p:nvPr>
        </p:nvSpPr>
        <p:spPr>
          <a:xfrm>
            <a:off x="357809" y="1836991"/>
            <a:ext cx="11469756" cy="4822225"/>
          </a:xfrm>
        </p:spPr>
        <p:txBody>
          <a:bodyPr/>
          <a:lstStyle/>
          <a:p>
            <a:r>
              <a:rPr lang="en-US" sz="2500" dirty="0"/>
              <a:t>A total of 30 ECTS between the two years</a:t>
            </a:r>
          </a:p>
          <a:p>
            <a:r>
              <a:rPr lang="en-US" sz="2500" dirty="0"/>
              <a:t>First year, three main blocs: </a:t>
            </a:r>
          </a:p>
          <a:p>
            <a:pPr lvl="1"/>
            <a:r>
              <a:rPr lang="en-US" sz="2500" dirty="0"/>
              <a:t>1</a:t>
            </a:r>
            <a:r>
              <a:rPr lang="en-US" sz="2500" baseline="30000" dirty="0"/>
              <a:t>st</a:t>
            </a:r>
            <a:r>
              <a:rPr lang="en-US" sz="2500" dirty="0"/>
              <a:t> semester, </a:t>
            </a:r>
            <a:r>
              <a:rPr lang="en-US" sz="2500" b="1" dirty="0"/>
              <a:t>Innovation and Entrepreneurship 1, </a:t>
            </a:r>
            <a:r>
              <a:rPr lang="en-US" sz="2500" dirty="0"/>
              <a:t>9 ECTS of semester 1, three courses</a:t>
            </a:r>
          </a:p>
          <a:p>
            <a:pPr lvl="1"/>
            <a:r>
              <a:rPr lang="en-US" sz="2500" dirty="0"/>
              <a:t>2</a:t>
            </a:r>
            <a:r>
              <a:rPr lang="en-US" sz="2500" baseline="30000" dirty="0"/>
              <a:t>nd</a:t>
            </a:r>
            <a:r>
              <a:rPr lang="en-US" sz="2500" dirty="0"/>
              <a:t> semester, </a:t>
            </a:r>
            <a:r>
              <a:rPr lang="en-US" sz="2500" b="1" dirty="0"/>
              <a:t>Innovation and Entrepreneurship 2, </a:t>
            </a:r>
            <a:r>
              <a:rPr lang="en-US" sz="2500" dirty="0"/>
              <a:t>6 ECTS in total, that means that you should choose two of the 3 courses, </a:t>
            </a:r>
          </a:p>
          <a:p>
            <a:pPr lvl="1"/>
            <a:r>
              <a:rPr lang="en-US" sz="2500" dirty="0"/>
              <a:t>2</a:t>
            </a:r>
            <a:r>
              <a:rPr lang="en-US" sz="2500" baseline="30000" dirty="0"/>
              <a:t>nd</a:t>
            </a:r>
            <a:r>
              <a:rPr lang="en-US" sz="2500" dirty="0"/>
              <a:t> semester, </a:t>
            </a:r>
            <a:r>
              <a:rPr lang="en-US" sz="2500" b="1" dirty="0"/>
              <a:t>Innovation and Entrepreneurship 3,</a:t>
            </a:r>
            <a:r>
              <a:rPr lang="en-US" sz="2500" dirty="0"/>
              <a:t> 9 ECTS of semester 2, includes BDL 2 for a coefficient of 5 ETCS and the mandatory summer school mark for a coefficient of 4 ETCS </a:t>
            </a:r>
          </a:p>
          <a:p>
            <a:r>
              <a:rPr lang="en-US" sz="2500" dirty="0"/>
              <a:t>Second year, 1</a:t>
            </a:r>
            <a:r>
              <a:rPr lang="en-US" sz="2500" baseline="30000" dirty="0"/>
              <a:t>st</a:t>
            </a:r>
            <a:r>
              <a:rPr lang="en-US" sz="2500" dirty="0"/>
              <a:t> semester, I&amp;E study, 6 ECTS</a:t>
            </a:r>
          </a:p>
          <a:p>
            <a:r>
              <a:rPr lang="en-US" sz="2500" dirty="0"/>
              <a:t>We have developed Modules descriptors in which you’ll find all the details for the courses contained in this presentation</a:t>
            </a:r>
          </a:p>
        </p:txBody>
      </p:sp>
      <p:sp>
        <p:nvSpPr>
          <p:cNvPr id="4" name="Rectangle 3">
            <a:extLst>
              <a:ext uri="{FF2B5EF4-FFF2-40B4-BE49-F238E27FC236}">
                <a16:creationId xmlns:a16="http://schemas.microsoft.com/office/drawing/2014/main" id="{BB9CA909-1FBD-1940-89E8-EA19EA33A1C7}"/>
              </a:ext>
            </a:extLst>
          </p:cNvPr>
          <p:cNvSpPr/>
          <p:nvPr/>
        </p:nvSpPr>
        <p:spPr>
          <a:xfrm>
            <a:off x="604837" y="5197438"/>
            <a:ext cx="6096000" cy="1200329"/>
          </a:xfrm>
          <a:prstGeom prst="rect">
            <a:avLst/>
          </a:prstGeom>
        </p:spPr>
        <p:txBody>
          <a:bodyPr>
            <a:spAutoFit/>
          </a:bodyPr>
          <a:lstStyle/>
          <a:p>
            <a:br>
              <a:rPr lang="it-IT" dirty="0">
                <a:solidFill>
                  <a:srgbClr val="454545"/>
                </a:solidFill>
                <a:latin typeface="Helvetica Neue" panose="02000503000000020004" pitchFamily="2" charset="0"/>
              </a:rPr>
            </a:br>
            <a:endParaRPr lang="it-IT" dirty="0">
              <a:solidFill>
                <a:srgbClr val="454545"/>
              </a:solidFill>
              <a:latin typeface="Helvetica Neue" panose="02000503000000020004" pitchFamily="2" charset="0"/>
            </a:endParaRPr>
          </a:p>
          <a:p>
            <a:br>
              <a:rPr lang="it-IT" dirty="0">
                <a:solidFill>
                  <a:srgbClr val="454545"/>
                </a:solidFill>
                <a:latin typeface="Helvetica Neue" panose="02000503000000020004" pitchFamily="2" charset="0"/>
              </a:rPr>
            </a:br>
            <a:endParaRPr lang="it-IT" dirty="0">
              <a:solidFill>
                <a:srgbClr val="454545"/>
              </a:solidFill>
              <a:effectLst/>
              <a:latin typeface="Helvetica Neue" panose="02000503000000020004" pitchFamily="2" charset="0"/>
            </a:endParaRPr>
          </a:p>
        </p:txBody>
      </p:sp>
      <p:pic>
        <p:nvPicPr>
          <p:cNvPr id="6" name="Picture 5">
            <a:extLst>
              <a:ext uri="{FF2B5EF4-FFF2-40B4-BE49-F238E27FC236}">
                <a16:creationId xmlns:a16="http://schemas.microsoft.com/office/drawing/2014/main" id="{39392A99-3D05-2E4B-8D59-A33886759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Tree>
    <p:extLst>
      <p:ext uri="{BB962C8B-B14F-4D97-AF65-F5344CB8AC3E}">
        <p14:creationId xmlns:p14="http://schemas.microsoft.com/office/powerpoint/2010/main" val="384471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E80429-541A-46D8-9A3F-B59FFA387EE6}"/>
              </a:ext>
            </a:extLst>
          </p:cNvPr>
          <p:cNvSpPr>
            <a:spLocks noGrp="1"/>
          </p:cNvSpPr>
          <p:nvPr>
            <p:ph type="title"/>
          </p:nvPr>
        </p:nvSpPr>
        <p:spPr>
          <a:xfrm>
            <a:off x="209619" y="268897"/>
            <a:ext cx="9097539" cy="1325563"/>
          </a:xfrm>
        </p:spPr>
        <p:txBody>
          <a:bodyPr/>
          <a:lstStyle/>
          <a:p>
            <a:r>
              <a:rPr lang="en-GB" sz="4100" dirty="0"/>
              <a:t>I&amp;E </a:t>
            </a:r>
            <a:r>
              <a:rPr lang="en-US" sz="4100" dirty="0"/>
              <a:t>courses 1</a:t>
            </a:r>
            <a:r>
              <a:rPr lang="en-US" sz="4100" baseline="30000" dirty="0"/>
              <a:t>st</a:t>
            </a:r>
            <a:r>
              <a:rPr lang="en-US" sz="4100" dirty="0"/>
              <a:t> year, 1</a:t>
            </a:r>
            <a:r>
              <a:rPr lang="en-US" sz="4100" baseline="30000" dirty="0"/>
              <a:t>st</a:t>
            </a:r>
            <a:r>
              <a:rPr lang="en-US" sz="4100" dirty="0"/>
              <a:t> semester</a:t>
            </a:r>
            <a:br>
              <a:rPr lang="it-IT" dirty="0"/>
            </a:br>
            <a:endParaRPr lang="en-GB" sz="3500" dirty="0"/>
          </a:p>
        </p:txBody>
      </p:sp>
      <p:sp>
        <p:nvSpPr>
          <p:cNvPr id="4" name="Rectangle 3">
            <a:extLst>
              <a:ext uri="{FF2B5EF4-FFF2-40B4-BE49-F238E27FC236}">
                <a16:creationId xmlns:a16="http://schemas.microsoft.com/office/drawing/2014/main" id="{BB9CA909-1FBD-1940-89E8-EA19EA33A1C7}"/>
              </a:ext>
            </a:extLst>
          </p:cNvPr>
          <p:cNvSpPr/>
          <p:nvPr/>
        </p:nvSpPr>
        <p:spPr>
          <a:xfrm>
            <a:off x="604837" y="5197438"/>
            <a:ext cx="6096000" cy="1200329"/>
          </a:xfrm>
          <a:prstGeom prst="rect">
            <a:avLst/>
          </a:prstGeom>
        </p:spPr>
        <p:txBody>
          <a:bodyPr>
            <a:spAutoFit/>
          </a:bodyPr>
          <a:lstStyle/>
          <a:p>
            <a:br>
              <a:rPr lang="it-IT" dirty="0">
                <a:solidFill>
                  <a:srgbClr val="454545"/>
                </a:solidFill>
                <a:latin typeface="Helvetica Neue" panose="02000503000000020004" pitchFamily="2" charset="0"/>
              </a:rPr>
            </a:br>
            <a:endParaRPr lang="it-IT" dirty="0">
              <a:solidFill>
                <a:srgbClr val="454545"/>
              </a:solidFill>
              <a:latin typeface="Helvetica Neue" panose="02000503000000020004" pitchFamily="2" charset="0"/>
            </a:endParaRPr>
          </a:p>
          <a:p>
            <a:br>
              <a:rPr lang="it-IT" dirty="0">
                <a:solidFill>
                  <a:srgbClr val="454545"/>
                </a:solidFill>
                <a:latin typeface="Helvetica Neue" panose="02000503000000020004" pitchFamily="2" charset="0"/>
              </a:rPr>
            </a:br>
            <a:endParaRPr lang="it-IT" dirty="0">
              <a:solidFill>
                <a:srgbClr val="454545"/>
              </a:solidFill>
              <a:effectLst/>
              <a:latin typeface="Helvetica Neue" panose="02000503000000020004" pitchFamily="2" charset="0"/>
            </a:endParaRPr>
          </a:p>
        </p:txBody>
      </p:sp>
      <p:pic>
        <p:nvPicPr>
          <p:cNvPr id="6" name="Picture 5">
            <a:extLst>
              <a:ext uri="{FF2B5EF4-FFF2-40B4-BE49-F238E27FC236}">
                <a16:creationId xmlns:a16="http://schemas.microsoft.com/office/drawing/2014/main" id="{39392A99-3D05-2E4B-8D59-A33886759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graphicFrame>
        <p:nvGraphicFramePr>
          <p:cNvPr id="8" name="Content Placeholder 7">
            <a:extLst>
              <a:ext uri="{FF2B5EF4-FFF2-40B4-BE49-F238E27FC236}">
                <a16:creationId xmlns:a16="http://schemas.microsoft.com/office/drawing/2014/main" id="{82DA4DF3-AAD9-6D46-BD38-485A60402968}"/>
              </a:ext>
            </a:extLst>
          </p:cNvPr>
          <p:cNvGraphicFramePr>
            <a:graphicFrameLocks noGrp="1"/>
          </p:cNvGraphicFramePr>
          <p:nvPr>
            <p:ph idx="1"/>
            <p:extLst>
              <p:ext uri="{D42A27DB-BD31-4B8C-83A1-F6EECF244321}">
                <p14:modId xmlns:p14="http://schemas.microsoft.com/office/powerpoint/2010/main" val="3207031625"/>
              </p:ext>
            </p:extLst>
          </p:nvPr>
        </p:nvGraphicFramePr>
        <p:xfrm>
          <a:off x="1538287" y="2425789"/>
          <a:ext cx="8468958" cy="3371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37346388-FA2F-0544-B945-1A8BBC798D6D}"/>
              </a:ext>
            </a:extLst>
          </p:cNvPr>
          <p:cNvSpPr/>
          <p:nvPr/>
        </p:nvSpPr>
        <p:spPr>
          <a:xfrm>
            <a:off x="1373463" y="2155588"/>
            <a:ext cx="9101138" cy="3912213"/>
          </a:xfrm>
          <a:prstGeom prst="rect">
            <a:avLst/>
          </a:prstGeom>
          <a:noFill/>
          <a:ln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8B617F4-3F34-7149-9FC9-DC9D1584709E}"/>
              </a:ext>
            </a:extLst>
          </p:cNvPr>
          <p:cNvSpPr txBox="1"/>
          <p:nvPr/>
        </p:nvSpPr>
        <p:spPr>
          <a:xfrm>
            <a:off x="1373463" y="1560411"/>
            <a:ext cx="914400" cy="914400"/>
          </a:xfrm>
          <a:prstGeom prst="rect">
            <a:avLst/>
          </a:prstGeom>
        </p:spPr>
        <p:txBody>
          <a:bodyPr vert="horz" wrap="none" lIns="91440" tIns="45720" rIns="91440" bIns="45720" rtlCol="0">
            <a:normAutofit/>
          </a:bodyPr>
          <a:lstStyle/>
          <a:p>
            <a:pPr algn="l"/>
            <a:r>
              <a:rPr lang="en-US" sz="1900" b="0" dirty="0">
                <a:latin typeface="Arial" panose="020B0604020202020204" pitchFamily="34" charset="0"/>
                <a:cs typeface="Arial" panose="020B0604020202020204" pitchFamily="34" charset="0"/>
              </a:rPr>
              <a:t>1</a:t>
            </a:r>
            <a:r>
              <a:rPr lang="en-US" sz="1900" b="0" baseline="30000" dirty="0">
                <a:latin typeface="Arial" panose="020B0604020202020204" pitchFamily="34" charset="0"/>
                <a:cs typeface="Arial" panose="020B0604020202020204" pitchFamily="34" charset="0"/>
              </a:rPr>
              <a:t>st</a:t>
            </a:r>
            <a:r>
              <a:rPr lang="en-US" sz="1900" b="0" dirty="0">
                <a:latin typeface="Arial" panose="020B0604020202020204" pitchFamily="34" charset="0"/>
                <a:cs typeface="Arial" panose="020B0604020202020204" pitchFamily="34" charset="0"/>
              </a:rPr>
              <a:t> year, 1</a:t>
            </a:r>
            <a:r>
              <a:rPr lang="en-US" sz="1900" b="0" baseline="30000" dirty="0">
                <a:latin typeface="Arial" panose="020B0604020202020204" pitchFamily="34" charset="0"/>
                <a:cs typeface="Arial" panose="020B0604020202020204" pitchFamily="34" charset="0"/>
              </a:rPr>
              <a:t>st</a:t>
            </a:r>
            <a:r>
              <a:rPr lang="en-US" sz="1900" b="0" dirty="0">
                <a:latin typeface="Arial" panose="020B0604020202020204" pitchFamily="34" charset="0"/>
                <a:cs typeface="Arial" panose="020B0604020202020204" pitchFamily="34" charset="0"/>
              </a:rPr>
              <a:t> semester</a:t>
            </a:r>
          </a:p>
        </p:txBody>
      </p:sp>
    </p:spTree>
    <p:extLst>
      <p:ext uri="{BB962C8B-B14F-4D97-AF65-F5344CB8AC3E}">
        <p14:creationId xmlns:p14="http://schemas.microsoft.com/office/powerpoint/2010/main" val="2818636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1E0833-0E19-E443-B2A4-90E8FA746FF5}"/>
              </a:ext>
            </a:extLst>
          </p:cNvPr>
          <p:cNvSpPr>
            <a:spLocks noGrp="1"/>
          </p:cNvSpPr>
          <p:nvPr>
            <p:ph type="title"/>
          </p:nvPr>
        </p:nvSpPr>
        <p:spPr>
          <a:xfrm>
            <a:off x="152401" y="-134938"/>
            <a:ext cx="8162924" cy="1325563"/>
          </a:xfrm>
        </p:spPr>
        <p:txBody>
          <a:bodyPr/>
          <a:lstStyle/>
          <a:p>
            <a:r>
              <a:rPr lang="en-US" sz="3500" dirty="0"/>
              <a:t>I&amp;E Basics, Galena Pisoni, Cedric Ulmer</a:t>
            </a:r>
          </a:p>
        </p:txBody>
      </p:sp>
      <p:sp>
        <p:nvSpPr>
          <p:cNvPr id="4" name="Rectangle 3">
            <a:extLst>
              <a:ext uri="{FF2B5EF4-FFF2-40B4-BE49-F238E27FC236}">
                <a16:creationId xmlns:a16="http://schemas.microsoft.com/office/drawing/2014/main" id="{D26A5049-E2D8-AB45-9899-D8EA1F7F29AA}"/>
              </a:ext>
            </a:extLst>
          </p:cNvPr>
          <p:cNvSpPr/>
          <p:nvPr/>
        </p:nvSpPr>
        <p:spPr>
          <a:xfrm>
            <a:off x="7245420" y="1965910"/>
            <a:ext cx="4438650" cy="2800767"/>
          </a:xfrm>
          <a:prstGeom prst="rect">
            <a:avLst/>
          </a:prstGeom>
        </p:spPr>
        <p:txBody>
          <a:bodyPr wrap="square">
            <a:spAutoFit/>
          </a:bodyPr>
          <a:lstStyle/>
          <a:p>
            <a:pPr fontAlgn="base"/>
            <a:r>
              <a:rPr lang="it-IT" sz="2900" dirty="0">
                <a:solidFill>
                  <a:srgbClr val="0B1E46"/>
                </a:solidFill>
                <a:latin typeface="Titillium" panose="00000500000000000000" pitchFamily="50" charset="0"/>
              </a:rPr>
              <a:t>Hours:</a:t>
            </a:r>
          </a:p>
          <a:p>
            <a:pPr fontAlgn="base">
              <a:lnSpc>
                <a:spcPct val="100000"/>
              </a:lnSpc>
              <a:spcBef>
                <a:spcPts val="0"/>
              </a:spcBef>
            </a:pPr>
            <a:r>
              <a:rPr lang="it-IT" sz="2100" dirty="0" err="1">
                <a:solidFill>
                  <a:srgbClr val="0B1E46"/>
                </a:solidFill>
                <a:latin typeface="Titillium" panose="00000500000000000000" pitchFamily="50" charset="0"/>
              </a:rPr>
              <a:t>Oct</a:t>
            </a:r>
            <a:r>
              <a:rPr lang="it-IT" sz="2100" dirty="0">
                <a:solidFill>
                  <a:srgbClr val="0B1E46"/>
                </a:solidFill>
                <a:latin typeface="Titillium" panose="00000500000000000000" pitchFamily="50" charset="0"/>
              </a:rPr>
              <a:t> 22nd, 14:00 - 15:30 (Galena Pisoni)</a:t>
            </a:r>
          </a:p>
          <a:p>
            <a:pPr fontAlgn="base">
              <a:lnSpc>
                <a:spcPct val="100000"/>
              </a:lnSpc>
              <a:spcBef>
                <a:spcPts val="0"/>
              </a:spcBef>
            </a:pPr>
            <a:r>
              <a:rPr lang="it-IT" sz="2100" dirty="0" err="1">
                <a:solidFill>
                  <a:srgbClr val="0B1E46"/>
                </a:solidFill>
                <a:latin typeface="Titillium" panose="00000500000000000000" pitchFamily="50" charset="0"/>
              </a:rPr>
              <a:t>Nov</a:t>
            </a:r>
            <a:r>
              <a:rPr lang="it-IT" sz="2100" dirty="0">
                <a:solidFill>
                  <a:srgbClr val="0B1E46"/>
                </a:solidFill>
                <a:latin typeface="Titillium" panose="00000500000000000000" pitchFamily="50" charset="0"/>
              </a:rPr>
              <a:t> 5th, from 08:30 (Cedric </a:t>
            </a:r>
            <a:r>
              <a:rPr lang="it-IT" sz="2100" dirty="0" err="1">
                <a:solidFill>
                  <a:srgbClr val="0B1E46"/>
                </a:solidFill>
                <a:latin typeface="Titillium" panose="00000500000000000000" pitchFamily="50" charset="0"/>
              </a:rPr>
              <a:t>Ulmer</a:t>
            </a:r>
            <a:r>
              <a:rPr lang="it-IT" sz="2100" dirty="0">
                <a:solidFill>
                  <a:srgbClr val="0B1E46"/>
                </a:solidFill>
                <a:latin typeface="Titillium" panose="00000500000000000000" pitchFamily="50" charset="0"/>
              </a:rPr>
              <a:t>)</a:t>
            </a:r>
          </a:p>
          <a:p>
            <a:pPr fontAlgn="base">
              <a:lnSpc>
                <a:spcPct val="100000"/>
              </a:lnSpc>
              <a:spcBef>
                <a:spcPts val="0"/>
              </a:spcBef>
            </a:pPr>
            <a:r>
              <a:rPr lang="it-IT" sz="2100" dirty="0" err="1">
                <a:solidFill>
                  <a:srgbClr val="0B1E46"/>
                </a:solidFill>
                <a:latin typeface="Titillium" panose="00000500000000000000" pitchFamily="50" charset="0"/>
              </a:rPr>
              <a:t>Nov</a:t>
            </a:r>
            <a:r>
              <a:rPr lang="it-IT" sz="2100" dirty="0">
                <a:solidFill>
                  <a:srgbClr val="0B1E46"/>
                </a:solidFill>
                <a:latin typeface="Titillium" panose="00000500000000000000" pitchFamily="50" charset="0"/>
              </a:rPr>
              <a:t> 5th, 14:00 - 17:30 (Galena Pisoni)</a:t>
            </a:r>
          </a:p>
          <a:p>
            <a:pPr fontAlgn="base">
              <a:lnSpc>
                <a:spcPct val="100000"/>
              </a:lnSpc>
              <a:spcBef>
                <a:spcPts val="0"/>
              </a:spcBef>
            </a:pPr>
            <a:r>
              <a:rPr lang="it-IT" sz="2100" dirty="0" err="1">
                <a:solidFill>
                  <a:srgbClr val="0B1E46"/>
                </a:solidFill>
                <a:latin typeface="Titillium" panose="00000500000000000000" pitchFamily="50" charset="0"/>
              </a:rPr>
              <a:t>Nov</a:t>
            </a:r>
            <a:r>
              <a:rPr lang="it-IT" sz="2100" dirty="0">
                <a:solidFill>
                  <a:srgbClr val="0B1E46"/>
                </a:solidFill>
                <a:latin typeface="Titillium" panose="00000500000000000000" pitchFamily="50" charset="0"/>
              </a:rPr>
              <a:t> 19th, 14:00 - 15:30 (Galena Pisoni)</a:t>
            </a:r>
          </a:p>
          <a:p>
            <a:pPr fontAlgn="base">
              <a:lnSpc>
                <a:spcPct val="100000"/>
              </a:lnSpc>
              <a:spcBef>
                <a:spcPts val="0"/>
              </a:spcBef>
            </a:pPr>
            <a:r>
              <a:rPr lang="it-IT" sz="2100" dirty="0" err="1">
                <a:solidFill>
                  <a:srgbClr val="0B1E46"/>
                </a:solidFill>
                <a:latin typeface="Titillium" panose="00000500000000000000" pitchFamily="50" charset="0"/>
              </a:rPr>
              <a:t>Nov</a:t>
            </a:r>
            <a:r>
              <a:rPr lang="it-IT" sz="2100" dirty="0">
                <a:solidFill>
                  <a:srgbClr val="0B1E46"/>
                </a:solidFill>
                <a:latin typeface="Titillium" panose="00000500000000000000" pitchFamily="50" charset="0"/>
              </a:rPr>
              <a:t> 26th, from 09:45 (Cedric </a:t>
            </a:r>
            <a:r>
              <a:rPr lang="it-IT" sz="2100" dirty="0" err="1">
                <a:solidFill>
                  <a:srgbClr val="0B1E46"/>
                </a:solidFill>
                <a:latin typeface="Titillium" panose="00000500000000000000" pitchFamily="50" charset="0"/>
              </a:rPr>
              <a:t>Ulmer</a:t>
            </a:r>
            <a:r>
              <a:rPr lang="it-IT" sz="2100" dirty="0">
                <a:solidFill>
                  <a:srgbClr val="0B1E46"/>
                </a:solidFill>
                <a:latin typeface="Titillium" panose="00000500000000000000" pitchFamily="50" charset="0"/>
              </a:rPr>
              <a:t>)</a:t>
            </a:r>
          </a:p>
          <a:p>
            <a:pPr fontAlgn="base">
              <a:lnSpc>
                <a:spcPct val="100000"/>
              </a:lnSpc>
              <a:spcBef>
                <a:spcPts val="0"/>
              </a:spcBef>
            </a:pPr>
            <a:r>
              <a:rPr lang="it-IT" sz="2100" dirty="0" err="1">
                <a:solidFill>
                  <a:srgbClr val="0B1E46"/>
                </a:solidFill>
                <a:latin typeface="Titillium" panose="00000500000000000000" pitchFamily="50" charset="0"/>
              </a:rPr>
              <a:t>Dec</a:t>
            </a:r>
            <a:r>
              <a:rPr lang="it-IT" sz="2100" dirty="0">
                <a:solidFill>
                  <a:srgbClr val="0B1E46"/>
                </a:solidFill>
                <a:latin typeface="Titillium" panose="00000500000000000000" pitchFamily="50" charset="0"/>
              </a:rPr>
              <a:t> 3rd, 14:00 - 17:30 (Galena Pisoni)</a:t>
            </a:r>
          </a:p>
          <a:p>
            <a:pPr fontAlgn="base">
              <a:lnSpc>
                <a:spcPct val="100000"/>
              </a:lnSpc>
              <a:spcBef>
                <a:spcPts val="0"/>
              </a:spcBef>
            </a:pPr>
            <a:r>
              <a:rPr lang="it-IT" sz="2100" dirty="0" err="1">
                <a:solidFill>
                  <a:srgbClr val="0B1E46"/>
                </a:solidFill>
                <a:latin typeface="Titillium" panose="00000500000000000000" pitchFamily="50" charset="0"/>
              </a:rPr>
              <a:t>Dec</a:t>
            </a:r>
            <a:r>
              <a:rPr lang="it-IT" sz="2100" dirty="0">
                <a:solidFill>
                  <a:srgbClr val="0B1E46"/>
                </a:solidFill>
                <a:latin typeface="Titillium" panose="00000500000000000000" pitchFamily="50" charset="0"/>
              </a:rPr>
              <a:t> 10th, from 09:45 (Cedric </a:t>
            </a:r>
            <a:r>
              <a:rPr lang="it-IT" sz="2100" dirty="0" err="1">
                <a:solidFill>
                  <a:srgbClr val="0B1E46"/>
                </a:solidFill>
                <a:latin typeface="Titillium" panose="00000500000000000000" pitchFamily="50" charset="0"/>
              </a:rPr>
              <a:t>Ulmer</a:t>
            </a:r>
            <a:r>
              <a:rPr lang="it-IT" sz="2100" dirty="0">
                <a:solidFill>
                  <a:srgbClr val="0B1E46"/>
                </a:solidFill>
                <a:latin typeface="Titillium" panose="00000500000000000000" pitchFamily="50" charset="0"/>
              </a:rPr>
              <a:t>)</a:t>
            </a:r>
          </a:p>
        </p:txBody>
      </p:sp>
      <p:pic>
        <p:nvPicPr>
          <p:cNvPr id="5" name="Picture 4">
            <a:extLst>
              <a:ext uri="{FF2B5EF4-FFF2-40B4-BE49-F238E27FC236}">
                <a16:creationId xmlns:a16="http://schemas.microsoft.com/office/drawing/2014/main" id="{ADF42F09-23C4-814E-92C3-68ED21FE8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
        <p:nvSpPr>
          <p:cNvPr id="6" name="Rectangle 5">
            <a:extLst>
              <a:ext uri="{FF2B5EF4-FFF2-40B4-BE49-F238E27FC236}">
                <a16:creationId xmlns:a16="http://schemas.microsoft.com/office/drawing/2014/main" id="{A327E90D-D538-8040-AFEE-19B5496BD052}"/>
              </a:ext>
            </a:extLst>
          </p:cNvPr>
          <p:cNvSpPr/>
          <p:nvPr/>
        </p:nvSpPr>
        <p:spPr>
          <a:xfrm>
            <a:off x="7245420" y="5332050"/>
            <a:ext cx="4438650" cy="861774"/>
          </a:xfrm>
          <a:prstGeom prst="rect">
            <a:avLst/>
          </a:prstGeom>
        </p:spPr>
        <p:txBody>
          <a:bodyPr wrap="square">
            <a:spAutoFit/>
          </a:bodyPr>
          <a:lstStyle/>
          <a:p>
            <a:pPr fontAlgn="base"/>
            <a:r>
              <a:rPr lang="en-US" sz="2900" dirty="0">
                <a:solidFill>
                  <a:srgbClr val="0B1E46"/>
                </a:solidFill>
                <a:latin typeface="Titillium" panose="00000500000000000000" pitchFamily="50" charset="0"/>
              </a:rPr>
              <a:t>Evaluation method:</a:t>
            </a:r>
          </a:p>
          <a:p>
            <a:pPr fontAlgn="base">
              <a:lnSpc>
                <a:spcPct val="100000"/>
              </a:lnSpc>
              <a:spcBef>
                <a:spcPts val="0"/>
              </a:spcBef>
            </a:pPr>
            <a:r>
              <a:rPr lang="en-US" sz="2100" dirty="0">
                <a:solidFill>
                  <a:srgbClr val="0B1E46"/>
                </a:solidFill>
                <a:latin typeface="Titillium" panose="00000500000000000000" pitchFamily="50" charset="0"/>
              </a:rPr>
              <a:t>Inside module descriptors</a:t>
            </a:r>
          </a:p>
        </p:txBody>
      </p:sp>
      <p:sp>
        <p:nvSpPr>
          <p:cNvPr id="7" name="Content Placeholder 1">
            <a:extLst>
              <a:ext uri="{FF2B5EF4-FFF2-40B4-BE49-F238E27FC236}">
                <a16:creationId xmlns:a16="http://schemas.microsoft.com/office/drawing/2014/main" id="{2A1759DC-AA52-624F-84B1-487DDE5A82BD}"/>
              </a:ext>
            </a:extLst>
          </p:cNvPr>
          <p:cNvSpPr txBox="1">
            <a:spLocks/>
          </p:cNvSpPr>
          <p:nvPr/>
        </p:nvSpPr>
        <p:spPr>
          <a:xfrm>
            <a:off x="335030" y="1148798"/>
            <a:ext cx="6062663" cy="4141425"/>
          </a:xfrm>
          <a:prstGeom prst="rect">
            <a:avLst/>
          </a:prstGeom>
        </p:spPr>
        <p:txBody>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rgbClr val="0B1E46"/>
                </a:solidFill>
                <a:latin typeface="Titillium" panose="00000500000000000000" pitchFamily="50"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rgbClr val="0B1E46"/>
                </a:solidFill>
                <a:latin typeface="Titillium" panose="00000500000000000000" pitchFamily="50" charset="0"/>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rgbClr val="0B1E46"/>
                </a:solidFill>
                <a:latin typeface="Titillium" panose="00000500000000000000" pitchFamily="50"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rgbClr val="0B1E46"/>
                </a:solidFill>
                <a:latin typeface="Titillium" panose="00000500000000000000" pitchFamily="50"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rgbClr val="0B1E46"/>
                </a:solidFill>
                <a:latin typeface="Titillium"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 indent="0" fontAlgn="base">
              <a:lnSpc>
                <a:spcPct val="100000"/>
              </a:lnSpc>
              <a:spcBef>
                <a:spcPts val="0"/>
              </a:spcBef>
              <a:buFont typeface="Arial" panose="020B0604020202020204" pitchFamily="34" charset="0"/>
              <a:buNone/>
            </a:pPr>
            <a:r>
              <a:rPr lang="it-IT" sz="2900" dirty="0" err="1"/>
              <a:t>Contents</a:t>
            </a:r>
            <a:r>
              <a:rPr lang="it-IT" sz="2900" dirty="0"/>
              <a:t>:</a:t>
            </a:r>
          </a:p>
          <a:p>
            <a:pPr fontAlgn="base">
              <a:lnSpc>
                <a:spcPct val="100000"/>
              </a:lnSpc>
              <a:spcBef>
                <a:spcPts val="0"/>
              </a:spcBef>
            </a:pPr>
            <a:r>
              <a:rPr lang="en-US" sz="2100" dirty="0"/>
              <a:t>Introduction to Technology Entrepreneurship (1 lesson x 3h)</a:t>
            </a:r>
            <a:endParaRPr lang="it-IT" sz="2100" dirty="0"/>
          </a:p>
          <a:p>
            <a:pPr fontAlgn="base">
              <a:lnSpc>
                <a:spcPct val="100000"/>
              </a:lnSpc>
              <a:spcBef>
                <a:spcPts val="0"/>
              </a:spcBef>
            </a:pPr>
            <a:r>
              <a:rPr lang="en-US" sz="2100" dirty="0"/>
              <a:t>Value chain and IP (1 lesson x 3h)</a:t>
            </a:r>
            <a:endParaRPr lang="it-IT" sz="2100" dirty="0"/>
          </a:p>
          <a:p>
            <a:pPr fontAlgn="base">
              <a:lnSpc>
                <a:spcPct val="100000"/>
              </a:lnSpc>
              <a:spcBef>
                <a:spcPts val="0"/>
              </a:spcBef>
            </a:pPr>
            <a:r>
              <a:rPr lang="en-US" sz="2100" dirty="0"/>
              <a:t>Social capital, strategic alliances, networks (1 lesson x 3h)</a:t>
            </a:r>
            <a:endParaRPr lang="it-IT" sz="2100" dirty="0"/>
          </a:p>
          <a:p>
            <a:pPr fontAlgn="base">
              <a:lnSpc>
                <a:spcPct val="100000"/>
              </a:lnSpc>
              <a:spcBef>
                <a:spcPts val="0"/>
              </a:spcBef>
            </a:pPr>
            <a:r>
              <a:rPr lang="en-US" sz="2100" dirty="0"/>
              <a:t>Organizational structures and human resources (1 lesson x 3h)</a:t>
            </a:r>
            <a:endParaRPr lang="it-IT" sz="2100" dirty="0"/>
          </a:p>
          <a:p>
            <a:pPr fontAlgn="base">
              <a:lnSpc>
                <a:spcPct val="100000"/>
              </a:lnSpc>
              <a:spcBef>
                <a:spcPts val="0"/>
              </a:spcBef>
            </a:pPr>
            <a:r>
              <a:rPr lang="en-US" sz="2100" dirty="0"/>
              <a:t>Technology-based entrepreneurship, product ideation, and development cycle [Cedric Ulmer, </a:t>
            </a:r>
            <a:r>
              <a:rPr lang="en-US" sz="2100" dirty="0" err="1"/>
              <a:t>Francelab</a:t>
            </a:r>
            <a:r>
              <a:rPr lang="en-US" sz="2100" dirty="0"/>
              <a:t>] (3 lessons x 3h) </a:t>
            </a:r>
            <a:endParaRPr lang="it-IT" dirty="0"/>
          </a:p>
          <a:p>
            <a:pPr fontAlgn="base"/>
            <a:endParaRPr lang="it-IT" dirty="0"/>
          </a:p>
          <a:p>
            <a:pPr marL="0" indent="0">
              <a:buFont typeface="Arial" panose="020B0604020202020204" pitchFamily="34" charset="0"/>
              <a:buNone/>
            </a:pPr>
            <a:endParaRPr lang="en-US" dirty="0"/>
          </a:p>
        </p:txBody>
      </p:sp>
      <p:sp>
        <p:nvSpPr>
          <p:cNvPr id="10" name="Rectangle 9">
            <a:extLst>
              <a:ext uri="{FF2B5EF4-FFF2-40B4-BE49-F238E27FC236}">
                <a16:creationId xmlns:a16="http://schemas.microsoft.com/office/drawing/2014/main" id="{E712CE70-5B2E-1B4B-9C8A-483202FAB66F}"/>
              </a:ext>
            </a:extLst>
          </p:cNvPr>
          <p:cNvSpPr/>
          <p:nvPr/>
        </p:nvSpPr>
        <p:spPr>
          <a:xfrm>
            <a:off x="427484" y="5195508"/>
            <a:ext cx="5877753" cy="1831271"/>
          </a:xfrm>
          <a:prstGeom prst="rect">
            <a:avLst/>
          </a:prstGeom>
        </p:spPr>
        <p:txBody>
          <a:bodyPr wrap="square">
            <a:spAutoFit/>
          </a:bodyPr>
          <a:lstStyle/>
          <a:p>
            <a:pPr fontAlgn="base"/>
            <a:r>
              <a:rPr lang="en-US" sz="2900" dirty="0">
                <a:solidFill>
                  <a:srgbClr val="0B1E46"/>
                </a:solidFill>
                <a:latin typeface="Titillium" panose="00000500000000000000" pitchFamily="50" charset="0"/>
              </a:rPr>
              <a:t>Online sessions:</a:t>
            </a:r>
          </a:p>
          <a:p>
            <a:pPr marL="342900" indent="-342900" fontAlgn="base">
              <a:buFont typeface="Arial" panose="020B0604020202020204" pitchFamily="34" charset="0"/>
              <a:buChar char="•"/>
            </a:pPr>
            <a:r>
              <a:rPr lang="en-US" sz="2100" dirty="0">
                <a:solidFill>
                  <a:srgbClr val="0B1E46"/>
                </a:solidFill>
                <a:latin typeface="Titillium" panose="00000500000000000000" pitchFamily="50" charset="0"/>
              </a:rPr>
              <a:t>Digital Transformation Designing Business Models for digital ecosystems from Moodle EIT Digital on-line courses platform (2 lesson x 3h)</a:t>
            </a:r>
            <a:endParaRPr lang="it-IT" sz="2100" dirty="0">
              <a:solidFill>
                <a:srgbClr val="0B1E46"/>
              </a:solidFill>
              <a:latin typeface="Titillium" panose="00000500000000000000" pitchFamily="50" charset="0"/>
            </a:endParaRPr>
          </a:p>
          <a:p>
            <a:pPr fontAlgn="base">
              <a:lnSpc>
                <a:spcPct val="100000"/>
              </a:lnSpc>
              <a:spcBef>
                <a:spcPts val="0"/>
              </a:spcBef>
            </a:pPr>
            <a:endParaRPr lang="en-US" sz="2100" dirty="0">
              <a:solidFill>
                <a:srgbClr val="0B1E46"/>
              </a:solidFill>
              <a:latin typeface="Titillium" panose="00000500000000000000" pitchFamily="50" charset="0"/>
            </a:endParaRPr>
          </a:p>
        </p:txBody>
      </p:sp>
    </p:spTree>
    <p:extLst>
      <p:ext uri="{BB962C8B-B14F-4D97-AF65-F5344CB8AC3E}">
        <p14:creationId xmlns:p14="http://schemas.microsoft.com/office/powerpoint/2010/main" val="1070595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E80429-541A-46D8-9A3F-B59FFA387EE6}"/>
              </a:ext>
            </a:extLst>
          </p:cNvPr>
          <p:cNvSpPr>
            <a:spLocks noGrp="1"/>
          </p:cNvSpPr>
          <p:nvPr>
            <p:ph type="title"/>
          </p:nvPr>
        </p:nvSpPr>
        <p:spPr>
          <a:xfrm>
            <a:off x="209619" y="268897"/>
            <a:ext cx="9097539" cy="1325563"/>
          </a:xfrm>
        </p:spPr>
        <p:txBody>
          <a:bodyPr/>
          <a:lstStyle/>
          <a:p>
            <a:r>
              <a:rPr lang="en-US" sz="3500" dirty="0"/>
              <a:t>Mini BD Lab, Luc Ferrer</a:t>
            </a:r>
            <a:endParaRPr lang="en-GB" sz="3500" dirty="0"/>
          </a:p>
        </p:txBody>
      </p:sp>
      <p:sp>
        <p:nvSpPr>
          <p:cNvPr id="4" name="Rectangle 3">
            <a:extLst>
              <a:ext uri="{FF2B5EF4-FFF2-40B4-BE49-F238E27FC236}">
                <a16:creationId xmlns:a16="http://schemas.microsoft.com/office/drawing/2014/main" id="{BB9CA909-1FBD-1940-89E8-EA19EA33A1C7}"/>
              </a:ext>
            </a:extLst>
          </p:cNvPr>
          <p:cNvSpPr/>
          <p:nvPr/>
        </p:nvSpPr>
        <p:spPr>
          <a:xfrm>
            <a:off x="604837" y="5197438"/>
            <a:ext cx="6096000" cy="1200329"/>
          </a:xfrm>
          <a:prstGeom prst="rect">
            <a:avLst/>
          </a:prstGeom>
        </p:spPr>
        <p:txBody>
          <a:bodyPr>
            <a:spAutoFit/>
          </a:bodyPr>
          <a:lstStyle/>
          <a:p>
            <a:br>
              <a:rPr lang="it-IT" dirty="0">
                <a:solidFill>
                  <a:srgbClr val="454545"/>
                </a:solidFill>
                <a:latin typeface="Helvetica Neue" panose="02000503000000020004" pitchFamily="2" charset="0"/>
              </a:rPr>
            </a:br>
            <a:endParaRPr lang="it-IT" dirty="0">
              <a:solidFill>
                <a:srgbClr val="454545"/>
              </a:solidFill>
              <a:latin typeface="Helvetica Neue" panose="02000503000000020004" pitchFamily="2" charset="0"/>
            </a:endParaRPr>
          </a:p>
          <a:p>
            <a:br>
              <a:rPr lang="it-IT" dirty="0">
                <a:solidFill>
                  <a:srgbClr val="454545"/>
                </a:solidFill>
                <a:latin typeface="Helvetica Neue" panose="02000503000000020004" pitchFamily="2" charset="0"/>
              </a:rPr>
            </a:br>
            <a:endParaRPr lang="it-IT" dirty="0">
              <a:solidFill>
                <a:srgbClr val="454545"/>
              </a:solidFill>
              <a:effectLst/>
              <a:latin typeface="Helvetica Neue" panose="02000503000000020004" pitchFamily="2" charset="0"/>
            </a:endParaRPr>
          </a:p>
        </p:txBody>
      </p:sp>
      <p:pic>
        <p:nvPicPr>
          <p:cNvPr id="6" name="Picture 5">
            <a:extLst>
              <a:ext uri="{FF2B5EF4-FFF2-40B4-BE49-F238E27FC236}">
                <a16:creationId xmlns:a16="http://schemas.microsoft.com/office/drawing/2014/main" id="{39392A99-3D05-2E4B-8D59-A33886759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
        <p:nvSpPr>
          <p:cNvPr id="2" name="Content Placeholder 1">
            <a:extLst>
              <a:ext uri="{FF2B5EF4-FFF2-40B4-BE49-F238E27FC236}">
                <a16:creationId xmlns:a16="http://schemas.microsoft.com/office/drawing/2014/main" id="{93ABFCE6-F9A2-4040-8D8E-5F83BCB6DD4B}"/>
              </a:ext>
            </a:extLst>
          </p:cNvPr>
          <p:cNvSpPr>
            <a:spLocks noGrp="1"/>
          </p:cNvSpPr>
          <p:nvPr>
            <p:ph idx="1"/>
          </p:nvPr>
        </p:nvSpPr>
        <p:spPr>
          <a:xfrm>
            <a:off x="406055" y="1594460"/>
            <a:ext cx="5910263" cy="4351338"/>
          </a:xfrm>
        </p:spPr>
        <p:txBody>
          <a:bodyPr/>
          <a:lstStyle/>
          <a:p>
            <a:pPr marL="0" indent="0" fontAlgn="base">
              <a:lnSpc>
                <a:spcPct val="100000"/>
              </a:lnSpc>
              <a:spcBef>
                <a:spcPts val="0"/>
              </a:spcBef>
              <a:buNone/>
            </a:pPr>
            <a:r>
              <a:rPr lang="en-US" sz="2900" dirty="0"/>
              <a:t>Contents:</a:t>
            </a:r>
          </a:p>
          <a:p>
            <a:pPr fontAlgn="base">
              <a:lnSpc>
                <a:spcPct val="100000"/>
              </a:lnSpc>
              <a:spcBef>
                <a:spcPts val="0"/>
              </a:spcBef>
            </a:pPr>
            <a:r>
              <a:rPr lang="en-US" sz="2100" dirty="0"/>
              <a:t>Session 1 : Introduction to innovation – Basics</a:t>
            </a:r>
            <a:endParaRPr lang="it-IT" sz="2100" dirty="0"/>
          </a:p>
          <a:p>
            <a:pPr fontAlgn="base">
              <a:lnSpc>
                <a:spcPct val="100000"/>
              </a:lnSpc>
              <a:spcBef>
                <a:spcPts val="0"/>
              </a:spcBef>
            </a:pPr>
            <a:r>
              <a:rPr lang="en-US" sz="2100" dirty="0"/>
              <a:t>Session 2 : How to launch innovation : writing the Business Plan (I)</a:t>
            </a:r>
            <a:endParaRPr lang="it-IT" sz="2100" dirty="0"/>
          </a:p>
          <a:p>
            <a:pPr fontAlgn="base">
              <a:lnSpc>
                <a:spcPct val="100000"/>
              </a:lnSpc>
              <a:spcBef>
                <a:spcPts val="0"/>
              </a:spcBef>
            </a:pPr>
            <a:r>
              <a:rPr lang="en-US" sz="2100" dirty="0"/>
              <a:t>Session 3 : Business Plan - BP (II)</a:t>
            </a:r>
            <a:endParaRPr lang="it-IT" sz="2100" dirty="0"/>
          </a:p>
          <a:p>
            <a:pPr fontAlgn="base">
              <a:lnSpc>
                <a:spcPct val="100000"/>
              </a:lnSpc>
              <a:spcBef>
                <a:spcPts val="0"/>
              </a:spcBef>
            </a:pPr>
            <a:r>
              <a:rPr lang="en-US" sz="2100" dirty="0"/>
              <a:t>Session 4 : Entrepreneurship supports and funding</a:t>
            </a:r>
            <a:endParaRPr lang="it-IT" sz="2100" dirty="0"/>
          </a:p>
          <a:p>
            <a:pPr fontAlgn="base">
              <a:lnSpc>
                <a:spcPct val="100000"/>
              </a:lnSpc>
              <a:spcBef>
                <a:spcPts val="0"/>
              </a:spcBef>
            </a:pPr>
            <a:r>
              <a:rPr lang="en-US" sz="2100" dirty="0"/>
              <a:t>Session 5 : Business Plan (III) –Ready to Pitch ?</a:t>
            </a:r>
            <a:endParaRPr lang="it-IT" sz="2100" dirty="0"/>
          </a:p>
          <a:p>
            <a:pPr fontAlgn="base">
              <a:lnSpc>
                <a:spcPct val="100000"/>
              </a:lnSpc>
              <a:spcBef>
                <a:spcPts val="0"/>
              </a:spcBef>
            </a:pPr>
            <a:r>
              <a:rPr lang="en-US" sz="2100" dirty="0"/>
              <a:t>Session 6 : BP presentation (written &amp; oral)</a:t>
            </a:r>
            <a:endParaRPr lang="it-IT" sz="2100" dirty="0"/>
          </a:p>
          <a:p>
            <a:endParaRPr lang="en-US" dirty="0"/>
          </a:p>
        </p:txBody>
      </p:sp>
      <p:sp>
        <p:nvSpPr>
          <p:cNvPr id="3" name="Rectangle 2">
            <a:extLst>
              <a:ext uri="{FF2B5EF4-FFF2-40B4-BE49-F238E27FC236}">
                <a16:creationId xmlns:a16="http://schemas.microsoft.com/office/drawing/2014/main" id="{A74AF7F9-9BE2-FE4B-A634-AEF8AB6E8B17}"/>
              </a:ext>
            </a:extLst>
          </p:cNvPr>
          <p:cNvSpPr/>
          <p:nvPr/>
        </p:nvSpPr>
        <p:spPr>
          <a:xfrm>
            <a:off x="7177087" y="2046429"/>
            <a:ext cx="6096000" cy="2477601"/>
          </a:xfrm>
          <a:prstGeom prst="rect">
            <a:avLst/>
          </a:prstGeom>
        </p:spPr>
        <p:txBody>
          <a:bodyPr>
            <a:spAutoFit/>
          </a:bodyPr>
          <a:lstStyle/>
          <a:p>
            <a:r>
              <a:rPr lang="it-IT" sz="2900" dirty="0">
                <a:solidFill>
                  <a:srgbClr val="0B1E46"/>
                </a:solidFill>
                <a:latin typeface="Titillium" panose="00000500000000000000" pitchFamily="50" charset="0"/>
              </a:rPr>
              <a:t>Hours:</a:t>
            </a:r>
            <a:endParaRPr lang="it-IT" dirty="0">
              <a:solidFill>
                <a:srgbClr val="201F1E"/>
              </a:solidFill>
              <a:latin typeface="Segoe UI"/>
            </a:endParaRPr>
          </a:p>
          <a:p>
            <a:pPr marL="342900" indent="-342900">
              <a:buFont typeface="Arial" panose="020B0604020202020204" pitchFamily="34" charset="0"/>
              <a:buChar char="•"/>
            </a:pPr>
            <a:r>
              <a:rPr lang="it-IT" sz="2100" dirty="0" err="1">
                <a:solidFill>
                  <a:srgbClr val="0B1E46"/>
                </a:solidFill>
                <a:latin typeface="Titillium" panose="00000500000000000000" pitchFamily="50" charset="0"/>
              </a:rPr>
              <a:t>Sept</a:t>
            </a:r>
            <a:r>
              <a:rPr lang="it-IT" sz="2100" dirty="0">
                <a:solidFill>
                  <a:srgbClr val="0B1E46"/>
                </a:solidFill>
                <a:latin typeface="Titillium" panose="00000500000000000000" pitchFamily="50" charset="0"/>
              </a:rPr>
              <a:t> 25th, from 08:00</a:t>
            </a:r>
          </a:p>
          <a:p>
            <a:pPr marL="342900" indent="-342900">
              <a:buFont typeface="Arial" panose="020B0604020202020204" pitchFamily="34" charset="0"/>
              <a:buChar char="•"/>
            </a:pPr>
            <a:r>
              <a:rPr lang="it-IT" sz="2100" dirty="0" err="1">
                <a:solidFill>
                  <a:srgbClr val="0B1E46"/>
                </a:solidFill>
                <a:latin typeface="Titillium" panose="00000500000000000000" pitchFamily="50" charset="0"/>
              </a:rPr>
              <a:t>Oct</a:t>
            </a:r>
            <a:r>
              <a:rPr lang="it-IT" sz="2100" dirty="0">
                <a:solidFill>
                  <a:srgbClr val="0B1E46"/>
                </a:solidFill>
                <a:latin typeface="Titillium" panose="00000500000000000000" pitchFamily="50" charset="0"/>
              </a:rPr>
              <a:t> 2nd, from 08:00</a:t>
            </a:r>
          </a:p>
          <a:p>
            <a:pPr marL="342900" indent="-342900">
              <a:buFont typeface="Arial" panose="020B0604020202020204" pitchFamily="34" charset="0"/>
              <a:buChar char="•"/>
            </a:pPr>
            <a:r>
              <a:rPr lang="it-IT" sz="2100" dirty="0" err="1">
                <a:solidFill>
                  <a:srgbClr val="0B1E46"/>
                </a:solidFill>
                <a:latin typeface="Titillium" panose="00000500000000000000" pitchFamily="50" charset="0"/>
              </a:rPr>
              <a:t>Oct</a:t>
            </a:r>
            <a:r>
              <a:rPr lang="it-IT" sz="2100" dirty="0">
                <a:solidFill>
                  <a:srgbClr val="0B1E46"/>
                </a:solidFill>
                <a:latin typeface="Titillium" panose="00000500000000000000" pitchFamily="50" charset="0"/>
              </a:rPr>
              <a:t> 16, from 08:00</a:t>
            </a:r>
          </a:p>
          <a:p>
            <a:pPr marL="342900" indent="-342900">
              <a:buFont typeface="Arial" panose="020B0604020202020204" pitchFamily="34" charset="0"/>
              <a:buChar char="•"/>
            </a:pPr>
            <a:r>
              <a:rPr lang="it-IT" sz="2100" dirty="0" err="1">
                <a:solidFill>
                  <a:srgbClr val="0B1E46"/>
                </a:solidFill>
                <a:latin typeface="Titillium" panose="00000500000000000000" pitchFamily="50" charset="0"/>
              </a:rPr>
              <a:t>Fraiday</a:t>
            </a:r>
            <a:r>
              <a:rPr lang="it-IT" sz="2100" dirty="0">
                <a:solidFill>
                  <a:srgbClr val="0B1E46"/>
                </a:solidFill>
                <a:latin typeface="Titillium" panose="00000500000000000000" pitchFamily="50" charset="0"/>
              </a:rPr>
              <a:t> 8/11, </a:t>
            </a:r>
            <a:r>
              <a:rPr lang="it-IT" sz="2100" dirty="0" err="1">
                <a:solidFill>
                  <a:srgbClr val="0B1E46"/>
                </a:solidFill>
                <a:latin typeface="Titillium" panose="00000500000000000000" pitchFamily="50" charset="0"/>
              </a:rPr>
              <a:t>same</a:t>
            </a:r>
            <a:endParaRPr lang="it-IT" sz="2100" dirty="0">
              <a:solidFill>
                <a:srgbClr val="0B1E46"/>
              </a:solidFill>
              <a:latin typeface="Titillium" panose="00000500000000000000" pitchFamily="50" charset="0"/>
            </a:endParaRPr>
          </a:p>
          <a:p>
            <a:pPr marL="342900" indent="-342900">
              <a:buFont typeface="Arial" panose="020B0604020202020204" pitchFamily="34" charset="0"/>
              <a:buChar char="•"/>
            </a:pPr>
            <a:r>
              <a:rPr lang="it-IT" sz="2100" dirty="0" err="1">
                <a:solidFill>
                  <a:srgbClr val="0B1E46"/>
                </a:solidFill>
                <a:latin typeface="Titillium" panose="00000500000000000000" pitchFamily="50" charset="0"/>
              </a:rPr>
              <a:t>Thursday</a:t>
            </a:r>
            <a:r>
              <a:rPr lang="it-IT" sz="2100" dirty="0">
                <a:solidFill>
                  <a:srgbClr val="0B1E46"/>
                </a:solidFill>
                <a:latin typeface="Titillium" panose="00000500000000000000" pitchFamily="50" charset="0"/>
              </a:rPr>
              <a:t> 19/11, </a:t>
            </a:r>
            <a:r>
              <a:rPr lang="it-IT" sz="2100" dirty="0" err="1">
                <a:solidFill>
                  <a:srgbClr val="0B1E46"/>
                </a:solidFill>
                <a:latin typeface="Titillium" panose="00000500000000000000" pitchFamily="50" charset="0"/>
              </a:rPr>
              <a:t>same</a:t>
            </a:r>
            <a:endParaRPr lang="it-IT" sz="2100" dirty="0">
              <a:solidFill>
                <a:srgbClr val="0B1E46"/>
              </a:solidFill>
              <a:latin typeface="Titillium" panose="00000500000000000000" pitchFamily="50" charset="0"/>
            </a:endParaRPr>
          </a:p>
          <a:p>
            <a:pPr marL="342900" indent="-342900">
              <a:buFont typeface="Arial" panose="020B0604020202020204" pitchFamily="34" charset="0"/>
              <a:buChar char="•"/>
            </a:pPr>
            <a:r>
              <a:rPr lang="it-IT" sz="2100" dirty="0" err="1">
                <a:solidFill>
                  <a:srgbClr val="0B1E46"/>
                </a:solidFill>
                <a:latin typeface="Titillium" panose="00000500000000000000" pitchFamily="50" charset="0"/>
              </a:rPr>
              <a:t>thursday</a:t>
            </a:r>
            <a:r>
              <a:rPr lang="it-IT" sz="2100" dirty="0">
                <a:solidFill>
                  <a:srgbClr val="0B1E46"/>
                </a:solidFill>
                <a:latin typeface="Titillium" panose="00000500000000000000" pitchFamily="50" charset="0"/>
              </a:rPr>
              <a:t> 3/12, 08:00</a:t>
            </a:r>
          </a:p>
        </p:txBody>
      </p:sp>
      <p:sp>
        <p:nvSpPr>
          <p:cNvPr id="7" name="Rectangle 6">
            <a:extLst>
              <a:ext uri="{FF2B5EF4-FFF2-40B4-BE49-F238E27FC236}">
                <a16:creationId xmlns:a16="http://schemas.microsoft.com/office/drawing/2014/main" id="{522A606B-D4ED-1B49-B665-6421F0E3431F}"/>
              </a:ext>
            </a:extLst>
          </p:cNvPr>
          <p:cNvSpPr/>
          <p:nvPr/>
        </p:nvSpPr>
        <p:spPr>
          <a:xfrm>
            <a:off x="7245420" y="5332050"/>
            <a:ext cx="4438650" cy="861774"/>
          </a:xfrm>
          <a:prstGeom prst="rect">
            <a:avLst/>
          </a:prstGeom>
        </p:spPr>
        <p:txBody>
          <a:bodyPr wrap="square">
            <a:spAutoFit/>
          </a:bodyPr>
          <a:lstStyle/>
          <a:p>
            <a:pPr fontAlgn="base"/>
            <a:r>
              <a:rPr lang="en-US" sz="2900" dirty="0">
                <a:solidFill>
                  <a:srgbClr val="0B1E46"/>
                </a:solidFill>
                <a:latin typeface="Titillium" panose="00000500000000000000" pitchFamily="50" charset="0"/>
              </a:rPr>
              <a:t>Evaluation method:</a:t>
            </a:r>
          </a:p>
          <a:p>
            <a:pPr fontAlgn="base">
              <a:lnSpc>
                <a:spcPct val="100000"/>
              </a:lnSpc>
              <a:spcBef>
                <a:spcPts val="0"/>
              </a:spcBef>
            </a:pPr>
            <a:r>
              <a:rPr lang="en-US" sz="2100" dirty="0">
                <a:solidFill>
                  <a:srgbClr val="0B1E46"/>
                </a:solidFill>
                <a:latin typeface="Titillium" panose="00000500000000000000" pitchFamily="50" charset="0"/>
              </a:rPr>
              <a:t>Inside module descriptors</a:t>
            </a:r>
          </a:p>
        </p:txBody>
      </p:sp>
      <p:sp>
        <p:nvSpPr>
          <p:cNvPr id="8" name="Rectangle 7">
            <a:extLst>
              <a:ext uri="{FF2B5EF4-FFF2-40B4-BE49-F238E27FC236}">
                <a16:creationId xmlns:a16="http://schemas.microsoft.com/office/drawing/2014/main" id="{198E1C6D-4F1B-8146-9B53-E3C5F64C44C7}"/>
              </a:ext>
            </a:extLst>
          </p:cNvPr>
          <p:cNvSpPr/>
          <p:nvPr/>
        </p:nvSpPr>
        <p:spPr>
          <a:xfrm>
            <a:off x="427484" y="5195508"/>
            <a:ext cx="5877753" cy="1508105"/>
          </a:xfrm>
          <a:prstGeom prst="rect">
            <a:avLst/>
          </a:prstGeom>
        </p:spPr>
        <p:txBody>
          <a:bodyPr wrap="square">
            <a:spAutoFit/>
          </a:bodyPr>
          <a:lstStyle/>
          <a:p>
            <a:pPr fontAlgn="base"/>
            <a:r>
              <a:rPr lang="en-US" sz="2900" dirty="0">
                <a:solidFill>
                  <a:srgbClr val="0B1E46"/>
                </a:solidFill>
                <a:latin typeface="Titillium" panose="00000500000000000000" pitchFamily="50" charset="0"/>
              </a:rPr>
              <a:t>Online sessions:</a:t>
            </a:r>
          </a:p>
          <a:p>
            <a:pPr marL="342900" lvl="0" indent="-342900">
              <a:buFont typeface="Arial" panose="020B0604020202020204" pitchFamily="34" charset="0"/>
              <a:buChar char="•"/>
            </a:pPr>
            <a:r>
              <a:rPr lang="en-US" sz="2100" dirty="0">
                <a:solidFill>
                  <a:srgbClr val="0B1E46"/>
                </a:solidFill>
                <a:latin typeface="Titillium" panose="00000500000000000000" pitchFamily="50" charset="0"/>
              </a:rPr>
              <a:t>Design thinking</a:t>
            </a:r>
            <a:endParaRPr lang="it-IT" sz="2100" dirty="0">
              <a:solidFill>
                <a:srgbClr val="0B1E46"/>
              </a:solidFill>
              <a:latin typeface="Titillium" panose="00000500000000000000" pitchFamily="50" charset="0"/>
            </a:endParaRPr>
          </a:p>
          <a:p>
            <a:pPr marL="342900" lvl="0" indent="-342900">
              <a:buFont typeface="Arial" panose="020B0604020202020204" pitchFamily="34" charset="0"/>
              <a:buChar char="•"/>
            </a:pPr>
            <a:r>
              <a:rPr lang="en-US" sz="2100" dirty="0">
                <a:solidFill>
                  <a:srgbClr val="0B1E46"/>
                </a:solidFill>
                <a:latin typeface="Titillium" panose="00000500000000000000" pitchFamily="50" charset="0"/>
              </a:rPr>
              <a:t>IP Strategies plus IPR and Patent management</a:t>
            </a:r>
          </a:p>
          <a:p>
            <a:pPr marL="342900" lvl="0" indent="-342900">
              <a:buFont typeface="Arial" panose="020B0604020202020204" pitchFamily="34" charset="0"/>
              <a:buChar char="•"/>
            </a:pPr>
            <a:r>
              <a:rPr lang="en-US" sz="2100" dirty="0">
                <a:solidFill>
                  <a:srgbClr val="0B1E46"/>
                </a:solidFill>
                <a:latin typeface="Titillium" panose="00000500000000000000" pitchFamily="50" charset="0"/>
              </a:rPr>
              <a:t>Leadership</a:t>
            </a:r>
          </a:p>
        </p:txBody>
      </p:sp>
    </p:spTree>
    <p:extLst>
      <p:ext uri="{BB962C8B-B14F-4D97-AF65-F5344CB8AC3E}">
        <p14:creationId xmlns:p14="http://schemas.microsoft.com/office/powerpoint/2010/main" val="4079252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E80429-541A-46D8-9A3F-B59FFA387EE6}"/>
              </a:ext>
            </a:extLst>
          </p:cNvPr>
          <p:cNvSpPr>
            <a:spLocks noGrp="1"/>
          </p:cNvSpPr>
          <p:nvPr>
            <p:ph type="title"/>
          </p:nvPr>
        </p:nvSpPr>
        <p:spPr>
          <a:xfrm>
            <a:off x="209620" y="268897"/>
            <a:ext cx="6886920" cy="1325563"/>
          </a:xfrm>
        </p:spPr>
        <p:txBody>
          <a:bodyPr/>
          <a:lstStyle/>
          <a:p>
            <a:r>
              <a:rPr lang="en-US" sz="3500" dirty="0"/>
              <a:t>Project management, Melissa Michelet</a:t>
            </a:r>
            <a:br>
              <a:rPr lang="it-IT" dirty="0"/>
            </a:br>
            <a:endParaRPr lang="en-GB" sz="3500" dirty="0"/>
          </a:p>
        </p:txBody>
      </p:sp>
      <p:sp>
        <p:nvSpPr>
          <p:cNvPr id="4" name="Rectangle 3">
            <a:extLst>
              <a:ext uri="{FF2B5EF4-FFF2-40B4-BE49-F238E27FC236}">
                <a16:creationId xmlns:a16="http://schemas.microsoft.com/office/drawing/2014/main" id="{BB9CA909-1FBD-1940-89E8-EA19EA33A1C7}"/>
              </a:ext>
            </a:extLst>
          </p:cNvPr>
          <p:cNvSpPr/>
          <p:nvPr/>
        </p:nvSpPr>
        <p:spPr>
          <a:xfrm>
            <a:off x="604837" y="5197438"/>
            <a:ext cx="6096000" cy="1200329"/>
          </a:xfrm>
          <a:prstGeom prst="rect">
            <a:avLst/>
          </a:prstGeom>
        </p:spPr>
        <p:txBody>
          <a:bodyPr>
            <a:spAutoFit/>
          </a:bodyPr>
          <a:lstStyle/>
          <a:p>
            <a:br>
              <a:rPr lang="it-IT" dirty="0">
                <a:solidFill>
                  <a:srgbClr val="454545"/>
                </a:solidFill>
                <a:latin typeface="Helvetica Neue" panose="02000503000000020004" pitchFamily="2" charset="0"/>
              </a:rPr>
            </a:br>
            <a:endParaRPr lang="it-IT" dirty="0">
              <a:solidFill>
                <a:srgbClr val="454545"/>
              </a:solidFill>
              <a:latin typeface="Helvetica Neue" panose="02000503000000020004" pitchFamily="2" charset="0"/>
            </a:endParaRPr>
          </a:p>
          <a:p>
            <a:br>
              <a:rPr lang="it-IT" dirty="0">
                <a:solidFill>
                  <a:srgbClr val="454545"/>
                </a:solidFill>
                <a:latin typeface="Helvetica Neue" panose="02000503000000020004" pitchFamily="2" charset="0"/>
              </a:rPr>
            </a:br>
            <a:endParaRPr lang="it-IT" dirty="0">
              <a:solidFill>
                <a:srgbClr val="454545"/>
              </a:solidFill>
              <a:effectLst/>
              <a:latin typeface="Helvetica Neue" panose="02000503000000020004" pitchFamily="2" charset="0"/>
            </a:endParaRPr>
          </a:p>
        </p:txBody>
      </p:sp>
      <p:pic>
        <p:nvPicPr>
          <p:cNvPr id="6" name="Picture 5">
            <a:extLst>
              <a:ext uri="{FF2B5EF4-FFF2-40B4-BE49-F238E27FC236}">
                <a16:creationId xmlns:a16="http://schemas.microsoft.com/office/drawing/2014/main" id="{39392A99-3D05-2E4B-8D59-A33886759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
        <p:nvSpPr>
          <p:cNvPr id="2" name="Content Placeholder 1">
            <a:extLst>
              <a:ext uri="{FF2B5EF4-FFF2-40B4-BE49-F238E27FC236}">
                <a16:creationId xmlns:a16="http://schemas.microsoft.com/office/drawing/2014/main" id="{93ABFCE6-F9A2-4040-8D8E-5F83BCB6DD4B}"/>
              </a:ext>
            </a:extLst>
          </p:cNvPr>
          <p:cNvSpPr>
            <a:spLocks noGrp="1"/>
          </p:cNvSpPr>
          <p:nvPr>
            <p:ph idx="1"/>
          </p:nvPr>
        </p:nvSpPr>
        <p:spPr>
          <a:xfrm>
            <a:off x="422501" y="1846035"/>
            <a:ext cx="5308828" cy="4351338"/>
          </a:xfrm>
        </p:spPr>
        <p:txBody>
          <a:bodyPr/>
          <a:lstStyle/>
          <a:p>
            <a:pPr marL="0" indent="0">
              <a:buNone/>
            </a:pPr>
            <a:r>
              <a:rPr lang="en-US" dirty="0"/>
              <a:t>Contents:</a:t>
            </a:r>
          </a:p>
          <a:p>
            <a:r>
              <a:rPr lang="en-US" sz="2100" dirty="0"/>
              <a:t>The course will provide an </a:t>
            </a:r>
            <a:r>
              <a:rPr lang="en-US" sz="2100"/>
              <a:t>overview on  </a:t>
            </a:r>
            <a:r>
              <a:rPr lang="en-US" sz="2100" dirty="0"/>
              <a:t>different </a:t>
            </a:r>
            <a:r>
              <a:rPr lang="en-US" sz="2100" b="1" dirty="0"/>
              <a:t>project management techniques</a:t>
            </a:r>
            <a:r>
              <a:rPr lang="en-US" sz="2100" dirty="0"/>
              <a:t>, comparison between them, as well as rationale for choosing which methodology to use in different situations and for different project’s needs.</a:t>
            </a:r>
          </a:p>
          <a:p>
            <a:r>
              <a:rPr lang="en-US" sz="2100" dirty="0"/>
              <a:t>Practical </a:t>
            </a:r>
            <a:r>
              <a:rPr lang="en-US" sz="2100" b="1" dirty="0"/>
              <a:t>case studies </a:t>
            </a:r>
            <a:r>
              <a:rPr lang="en-US" sz="2100" dirty="0"/>
              <a:t>will be shown throughout the course, especially </a:t>
            </a:r>
            <a:r>
              <a:rPr lang="en-US" sz="2100" b="1" dirty="0"/>
              <a:t>in the domains of data science, and autonomous systems</a:t>
            </a:r>
            <a:endParaRPr lang="it-IT" sz="2100" b="1" dirty="0"/>
          </a:p>
          <a:p>
            <a:pPr marL="0" indent="0">
              <a:buNone/>
            </a:pPr>
            <a:endParaRPr lang="en-US" dirty="0"/>
          </a:p>
          <a:p>
            <a:pPr marL="0" indent="0">
              <a:buNone/>
            </a:pPr>
            <a:endParaRPr lang="en-US" dirty="0"/>
          </a:p>
        </p:txBody>
      </p:sp>
      <p:sp>
        <p:nvSpPr>
          <p:cNvPr id="7" name="Rectangle 6">
            <a:extLst>
              <a:ext uri="{FF2B5EF4-FFF2-40B4-BE49-F238E27FC236}">
                <a16:creationId xmlns:a16="http://schemas.microsoft.com/office/drawing/2014/main" id="{1F0675C3-1FBA-6A4B-8C3A-1AAB07A95B29}"/>
              </a:ext>
            </a:extLst>
          </p:cNvPr>
          <p:cNvSpPr/>
          <p:nvPr/>
        </p:nvSpPr>
        <p:spPr>
          <a:xfrm>
            <a:off x="6700837" y="2023539"/>
            <a:ext cx="4936435" cy="1785104"/>
          </a:xfrm>
          <a:prstGeom prst="rect">
            <a:avLst/>
          </a:prstGeom>
        </p:spPr>
        <p:txBody>
          <a:bodyPr wrap="square">
            <a:spAutoFit/>
          </a:bodyPr>
          <a:lstStyle/>
          <a:p>
            <a:r>
              <a:rPr lang="it-IT" sz="2900" dirty="0">
                <a:solidFill>
                  <a:srgbClr val="0B1E46"/>
                </a:solidFill>
                <a:latin typeface="Titillium" panose="00000500000000000000" pitchFamily="50" charset="0"/>
              </a:rPr>
              <a:t>Hours:</a:t>
            </a:r>
          </a:p>
          <a:p>
            <a:endParaRPr lang="it-IT" dirty="0">
              <a:solidFill>
                <a:srgbClr val="201F1E"/>
              </a:solidFill>
              <a:latin typeface="Segoe UI"/>
            </a:endParaRPr>
          </a:p>
          <a:p>
            <a:pPr marL="342900" indent="-342900">
              <a:buFont typeface="Arial" panose="020B0604020202020204" pitchFamily="34" charset="0"/>
              <a:buChar char="•"/>
            </a:pPr>
            <a:r>
              <a:rPr lang="it-IT" sz="2100" dirty="0">
                <a:solidFill>
                  <a:srgbClr val="0B1E46"/>
                </a:solidFill>
                <a:latin typeface="Titillium" panose="00000500000000000000" pitchFamily="50" charset="0"/>
              </a:rPr>
              <a:t>From </a:t>
            </a:r>
            <a:r>
              <a:rPr lang="it-IT" sz="2100" dirty="0" err="1">
                <a:solidFill>
                  <a:srgbClr val="0B1E46"/>
                </a:solidFill>
                <a:latin typeface="Titillium" panose="00000500000000000000" pitchFamily="50" charset="0"/>
              </a:rPr>
              <a:t>Oct</a:t>
            </a:r>
            <a:r>
              <a:rPr lang="it-IT" sz="2100" dirty="0">
                <a:solidFill>
                  <a:srgbClr val="0B1E46"/>
                </a:solidFill>
                <a:latin typeface="Titillium" panose="00000500000000000000" pitchFamily="50" charset="0"/>
              </a:rPr>
              <a:t> 15th, </a:t>
            </a:r>
            <a:r>
              <a:rPr lang="it-IT" sz="2100" dirty="0" err="1">
                <a:solidFill>
                  <a:srgbClr val="0B1E46"/>
                </a:solidFill>
                <a:latin typeface="Titillium" panose="00000500000000000000" pitchFamily="50" charset="0"/>
              </a:rPr>
              <a:t>each</a:t>
            </a:r>
            <a:r>
              <a:rPr lang="it-IT" sz="2100" dirty="0">
                <a:solidFill>
                  <a:srgbClr val="0B1E46"/>
                </a:solidFill>
                <a:latin typeface="Titillium" panose="00000500000000000000" pitchFamily="50" charset="0"/>
              </a:rPr>
              <a:t> </a:t>
            </a:r>
            <a:r>
              <a:rPr lang="it-IT" sz="2100" dirty="0" err="1">
                <a:solidFill>
                  <a:srgbClr val="0B1E46"/>
                </a:solidFill>
                <a:latin typeface="Titillium" panose="00000500000000000000" pitchFamily="50" charset="0"/>
              </a:rPr>
              <a:t>Thursday</a:t>
            </a:r>
            <a:r>
              <a:rPr lang="it-IT" sz="2100" dirty="0">
                <a:solidFill>
                  <a:srgbClr val="0B1E46"/>
                </a:solidFill>
                <a:latin typeface="Titillium" panose="00000500000000000000" pitchFamily="50" charset="0"/>
              </a:rPr>
              <a:t> </a:t>
            </a:r>
            <a:r>
              <a:rPr lang="it-IT" sz="2100" dirty="0" err="1">
                <a:solidFill>
                  <a:srgbClr val="0B1E46"/>
                </a:solidFill>
                <a:latin typeface="Titillium" panose="00000500000000000000" pitchFamily="50" charset="0"/>
              </a:rPr>
              <a:t>at</a:t>
            </a:r>
            <a:r>
              <a:rPr lang="it-IT" sz="2100" dirty="0">
                <a:solidFill>
                  <a:srgbClr val="0B1E46"/>
                </a:solidFill>
                <a:latin typeface="Titillium" panose="00000500000000000000" pitchFamily="50" charset="0"/>
              </a:rPr>
              <a:t> lunch time, </a:t>
            </a:r>
            <a:r>
              <a:rPr lang="it-IT" sz="2100" dirty="0" err="1">
                <a:solidFill>
                  <a:srgbClr val="0B1E46"/>
                </a:solidFill>
                <a:latin typeface="Titillium" panose="00000500000000000000" pitchFamily="50" charset="0"/>
              </a:rPr>
              <a:t>starting</a:t>
            </a:r>
            <a:r>
              <a:rPr lang="it-IT" sz="2100" dirty="0">
                <a:solidFill>
                  <a:srgbClr val="0B1E46"/>
                </a:solidFill>
                <a:latin typeface="Titillium" panose="00000500000000000000" pitchFamily="50" charset="0"/>
              </a:rPr>
              <a:t> or from 12:00, 12:30 or 13:00 (</a:t>
            </a:r>
            <a:r>
              <a:rPr lang="it-IT" sz="2100" dirty="0" err="1">
                <a:solidFill>
                  <a:srgbClr val="0B1E46"/>
                </a:solidFill>
                <a:latin typeface="Titillium" panose="00000500000000000000" pitchFamily="50" charset="0"/>
              </a:rPr>
              <a:t>check</a:t>
            </a:r>
            <a:r>
              <a:rPr lang="it-IT" sz="2100" dirty="0">
                <a:solidFill>
                  <a:srgbClr val="0B1E46"/>
                </a:solidFill>
                <a:latin typeface="Titillium" panose="00000500000000000000" pitchFamily="50" charset="0"/>
              </a:rPr>
              <a:t> time </a:t>
            </a:r>
            <a:r>
              <a:rPr lang="it-IT" sz="2100" dirty="0" err="1">
                <a:solidFill>
                  <a:srgbClr val="0B1E46"/>
                </a:solidFill>
                <a:latin typeface="Titillium" panose="00000500000000000000" pitchFamily="50" charset="0"/>
              </a:rPr>
              <a:t>table</a:t>
            </a:r>
            <a:r>
              <a:rPr lang="it-IT" sz="2100" dirty="0">
                <a:solidFill>
                  <a:srgbClr val="0B1E46"/>
                </a:solidFill>
                <a:latin typeface="Titillium" panose="00000500000000000000" pitchFamily="50" charset="0"/>
              </a:rPr>
              <a:t>)  </a:t>
            </a:r>
          </a:p>
        </p:txBody>
      </p:sp>
      <p:sp>
        <p:nvSpPr>
          <p:cNvPr id="8" name="Rectangle 7">
            <a:extLst>
              <a:ext uri="{FF2B5EF4-FFF2-40B4-BE49-F238E27FC236}">
                <a16:creationId xmlns:a16="http://schemas.microsoft.com/office/drawing/2014/main" id="{C406C2AE-34E2-444F-9810-D672919C677A}"/>
              </a:ext>
            </a:extLst>
          </p:cNvPr>
          <p:cNvSpPr/>
          <p:nvPr/>
        </p:nvSpPr>
        <p:spPr>
          <a:xfrm>
            <a:off x="6700837" y="4687792"/>
            <a:ext cx="4438650" cy="861774"/>
          </a:xfrm>
          <a:prstGeom prst="rect">
            <a:avLst/>
          </a:prstGeom>
        </p:spPr>
        <p:txBody>
          <a:bodyPr wrap="square">
            <a:spAutoFit/>
          </a:bodyPr>
          <a:lstStyle/>
          <a:p>
            <a:pPr fontAlgn="base"/>
            <a:r>
              <a:rPr lang="en-US" sz="2900" dirty="0">
                <a:solidFill>
                  <a:srgbClr val="0B1E46"/>
                </a:solidFill>
                <a:latin typeface="Titillium" panose="00000500000000000000" pitchFamily="50" charset="0"/>
              </a:rPr>
              <a:t>Evaluation method:</a:t>
            </a:r>
          </a:p>
          <a:p>
            <a:pPr fontAlgn="base">
              <a:lnSpc>
                <a:spcPct val="100000"/>
              </a:lnSpc>
              <a:spcBef>
                <a:spcPts val="0"/>
              </a:spcBef>
            </a:pPr>
            <a:r>
              <a:rPr lang="en-US" sz="2100" dirty="0">
                <a:solidFill>
                  <a:srgbClr val="0B1E46"/>
                </a:solidFill>
                <a:latin typeface="Titillium" panose="00000500000000000000" pitchFamily="50" charset="0"/>
              </a:rPr>
              <a:t>Inside module descriptors</a:t>
            </a:r>
          </a:p>
        </p:txBody>
      </p:sp>
    </p:spTree>
    <p:extLst>
      <p:ext uri="{BB962C8B-B14F-4D97-AF65-F5344CB8AC3E}">
        <p14:creationId xmlns:p14="http://schemas.microsoft.com/office/powerpoint/2010/main" val="210982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E80429-541A-46D8-9A3F-B59FFA387EE6}"/>
              </a:ext>
            </a:extLst>
          </p:cNvPr>
          <p:cNvSpPr>
            <a:spLocks noGrp="1"/>
          </p:cNvSpPr>
          <p:nvPr>
            <p:ph type="title"/>
          </p:nvPr>
        </p:nvSpPr>
        <p:spPr>
          <a:xfrm>
            <a:off x="209619" y="268897"/>
            <a:ext cx="9097539" cy="1325563"/>
          </a:xfrm>
        </p:spPr>
        <p:txBody>
          <a:bodyPr/>
          <a:lstStyle/>
          <a:p>
            <a:r>
              <a:rPr lang="en-GB" sz="4100" dirty="0"/>
              <a:t>I&amp;E </a:t>
            </a:r>
            <a:r>
              <a:rPr lang="en-US" sz="4100" dirty="0"/>
              <a:t>courses 1</a:t>
            </a:r>
            <a:r>
              <a:rPr lang="en-US" sz="4100" baseline="30000" dirty="0"/>
              <a:t>st</a:t>
            </a:r>
            <a:r>
              <a:rPr lang="en-US" sz="4100" dirty="0"/>
              <a:t> year, 2</a:t>
            </a:r>
            <a:r>
              <a:rPr lang="en-US" sz="4100" baseline="30000" dirty="0"/>
              <a:t>nd</a:t>
            </a:r>
            <a:r>
              <a:rPr lang="en-US" sz="4100" dirty="0"/>
              <a:t> semester</a:t>
            </a:r>
            <a:br>
              <a:rPr lang="it-IT" dirty="0"/>
            </a:br>
            <a:endParaRPr lang="en-GB" sz="3500" dirty="0"/>
          </a:p>
        </p:txBody>
      </p:sp>
      <p:sp>
        <p:nvSpPr>
          <p:cNvPr id="4" name="Rectangle 3">
            <a:extLst>
              <a:ext uri="{FF2B5EF4-FFF2-40B4-BE49-F238E27FC236}">
                <a16:creationId xmlns:a16="http://schemas.microsoft.com/office/drawing/2014/main" id="{BB9CA909-1FBD-1940-89E8-EA19EA33A1C7}"/>
              </a:ext>
            </a:extLst>
          </p:cNvPr>
          <p:cNvSpPr/>
          <p:nvPr/>
        </p:nvSpPr>
        <p:spPr>
          <a:xfrm>
            <a:off x="604837" y="5197438"/>
            <a:ext cx="6096000" cy="1200329"/>
          </a:xfrm>
          <a:prstGeom prst="rect">
            <a:avLst/>
          </a:prstGeom>
        </p:spPr>
        <p:txBody>
          <a:bodyPr>
            <a:spAutoFit/>
          </a:bodyPr>
          <a:lstStyle/>
          <a:p>
            <a:br>
              <a:rPr lang="it-IT" dirty="0">
                <a:solidFill>
                  <a:srgbClr val="454545"/>
                </a:solidFill>
                <a:latin typeface="Helvetica Neue" panose="02000503000000020004" pitchFamily="2" charset="0"/>
              </a:rPr>
            </a:br>
            <a:endParaRPr lang="it-IT" dirty="0">
              <a:solidFill>
                <a:srgbClr val="454545"/>
              </a:solidFill>
              <a:latin typeface="Helvetica Neue" panose="02000503000000020004" pitchFamily="2" charset="0"/>
            </a:endParaRPr>
          </a:p>
          <a:p>
            <a:br>
              <a:rPr lang="it-IT" dirty="0">
                <a:solidFill>
                  <a:srgbClr val="454545"/>
                </a:solidFill>
                <a:latin typeface="Helvetica Neue" panose="02000503000000020004" pitchFamily="2" charset="0"/>
              </a:rPr>
            </a:br>
            <a:endParaRPr lang="it-IT" dirty="0">
              <a:solidFill>
                <a:srgbClr val="454545"/>
              </a:solidFill>
              <a:effectLst/>
              <a:latin typeface="Helvetica Neue" panose="02000503000000020004" pitchFamily="2" charset="0"/>
            </a:endParaRPr>
          </a:p>
        </p:txBody>
      </p:sp>
      <p:pic>
        <p:nvPicPr>
          <p:cNvPr id="6" name="Picture 5">
            <a:extLst>
              <a:ext uri="{FF2B5EF4-FFF2-40B4-BE49-F238E27FC236}">
                <a16:creationId xmlns:a16="http://schemas.microsoft.com/office/drawing/2014/main" id="{39392A99-3D05-2E4B-8D59-A33886759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graphicFrame>
        <p:nvGraphicFramePr>
          <p:cNvPr id="8" name="Content Placeholder 7">
            <a:extLst>
              <a:ext uri="{FF2B5EF4-FFF2-40B4-BE49-F238E27FC236}">
                <a16:creationId xmlns:a16="http://schemas.microsoft.com/office/drawing/2014/main" id="{82DA4DF3-AAD9-6D46-BD38-485A60402968}"/>
              </a:ext>
            </a:extLst>
          </p:cNvPr>
          <p:cNvGraphicFramePr>
            <a:graphicFrameLocks noGrp="1"/>
          </p:cNvGraphicFramePr>
          <p:nvPr>
            <p:ph idx="1"/>
            <p:extLst>
              <p:ext uri="{D42A27DB-BD31-4B8C-83A1-F6EECF244321}">
                <p14:modId xmlns:p14="http://schemas.microsoft.com/office/powerpoint/2010/main" val="14321796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90A2C2BC-9A39-994A-9EE5-38F18B0772DF}"/>
              </a:ext>
            </a:extLst>
          </p:cNvPr>
          <p:cNvSpPr/>
          <p:nvPr/>
        </p:nvSpPr>
        <p:spPr>
          <a:xfrm>
            <a:off x="3400425" y="1825625"/>
            <a:ext cx="8186738" cy="457214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1FE9A7-E21A-574A-A7A4-029162F9B72C}"/>
              </a:ext>
            </a:extLst>
          </p:cNvPr>
          <p:cNvSpPr txBox="1"/>
          <p:nvPr/>
        </p:nvSpPr>
        <p:spPr>
          <a:xfrm>
            <a:off x="5181600" y="6017937"/>
            <a:ext cx="914400" cy="914400"/>
          </a:xfrm>
          <a:prstGeom prst="rect">
            <a:avLst/>
          </a:prstGeom>
        </p:spPr>
        <p:txBody>
          <a:bodyPr vert="horz" wrap="none" lIns="91440" tIns="45720" rIns="91440" bIns="45720" rtlCol="0">
            <a:normAutofit/>
          </a:bodyPr>
          <a:lstStyle/>
          <a:p>
            <a:pPr algn="l"/>
            <a:r>
              <a:rPr lang="en-US" sz="1900" b="0" dirty="0">
                <a:latin typeface="Arial" panose="020B0604020202020204" pitchFamily="34" charset="0"/>
                <a:cs typeface="Arial" panose="020B0604020202020204" pitchFamily="34" charset="0"/>
              </a:rPr>
              <a:t>You have to choose 2 out of these 3 courses</a:t>
            </a:r>
          </a:p>
        </p:txBody>
      </p:sp>
      <p:sp>
        <p:nvSpPr>
          <p:cNvPr id="10" name="Rectangle 9">
            <a:extLst>
              <a:ext uri="{FF2B5EF4-FFF2-40B4-BE49-F238E27FC236}">
                <a16:creationId xmlns:a16="http://schemas.microsoft.com/office/drawing/2014/main" id="{74F3896D-9D2F-2449-AF7B-08DE061E5178}"/>
              </a:ext>
            </a:extLst>
          </p:cNvPr>
          <p:cNvSpPr/>
          <p:nvPr/>
        </p:nvSpPr>
        <p:spPr>
          <a:xfrm>
            <a:off x="604837" y="1594460"/>
            <a:ext cx="11381753" cy="4965366"/>
          </a:xfrm>
          <a:prstGeom prst="rect">
            <a:avLst/>
          </a:prstGeom>
          <a:noFill/>
          <a:ln cmpd="sng">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2F779B8-EA27-AC4D-AA52-05ADACEC3EA9}"/>
              </a:ext>
            </a:extLst>
          </p:cNvPr>
          <p:cNvSpPr txBox="1"/>
          <p:nvPr/>
        </p:nvSpPr>
        <p:spPr>
          <a:xfrm>
            <a:off x="604837" y="1097881"/>
            <a:ext cx="914400" cy="914400"/>
          </a:xfrm>
          <a:prstGeom prst="rect">
            <a:avLst/>
          </a:prstGeom>
        </p:spPr>
        <p:txBody>
          <a:bodyPr vert="horz" wrap="none" lIns="91440" tIns="45720" rIns="91440" bIns="45720" rtlCol="0">
            <a:normAutofit/>
          </a:bodyPr>
          <a:lstStyle/>
          <a:p>
            <a:pPr algn="l"/>
            <a:r>
              <a:rPr lang="en-US" sz="1900" b="0" dirty="0">
                <a:latin typeface="Arial" panose="020B0604020202020204" pitchFamily="34" charset="0"/>
                <a:cs typeface="Arial" panose="020B0604020202020204" pitchFamily="34" charset="0"/>
              </a:rPr>
              <a:t>1</a:t>
            </a:r>
            <a:r>
              <a:rPr lang="en-US" sz="1900" b="0" baseline="30000" dirty="0">
                <a:latin typeface="Arial" panose="020B0604020202020204" pitchFamily="34" charset="0"/>
                <a:cs typeface="Arial" panose="020B0604020202020204" pitchFamily="34" charset="0"/>
              </a:rPr>
              <a:t>st</a:t>
            </a:r>
            <a:r>
              <a:rPr lang="en-US" sz="1900" b="0" dirty="0">
                <a:latin typeface="Arial" panose="020B0604020202020204" pitchFamily="34" charset="0"/>
                <a:cs typeface="Arial" panose="020B0604020202020204" pitchFamily="34" charset="0"/>
              </a:rPr>
              <a:t> year, 2</a:t>
            </a:r>
            <a:r>
              <a:rPr lang="en-US" sz="1900" baseline="30000" dirty="0">
                <a:latin typeface="Arial" panose="020B0604020202020204" pitchFamily="34" charset="0"/>
                <a:cs typeface="Arial" panose="020B0604020202020204" pitchFamily="34" charset="0"/>
              </a:rPr>
              <a:t>nd</a:t>
            </a:r>
            <a:r>
              <a:rPr lang="en-US" sz="1900" b="0" dirty="0">
                <a:latin typeface="Arial" panose="020B0604020202020204" pitchFamily="34" charset="0"/>
                <a:cs typeface="Arial" panose="020B0604020202020204" pitchFamily="34" charset="0"/>
              </a:rPr>
              <a:t> semester</a:t>
            </a:r>
          </a:p>
        </p:txBody>
      </p:sp>
    </p:spTree>
    <p:extLst>
      <p:ext uri="{BB962C8B-B14F-4D97-AF65-F5344CB8AC3E}">
        <p14:creationId xmlns:p14="http://schemas.microsoft.com/office/powerpoint/2010/main" val="229676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129625-503B-114C-BAB1-D1FA03C839B3}"/>
              </a:ext>
            </a:extLst>
          </p:cNvPr>
          <p:cNvSpPr>
            <a:spLocks noGrp="1"/>
          </p:cNvSpPr>
          <p:nvPr>
            <p:ph idx="1"/>
          </p:nvPr>
        </p:nvSpPr>
        <p:spPr>
          <a:xfrm>
            <a:off x="280988" y="1190625"/>
            <a:ext cx="6062663" cy="4351338"/>
          </a:xfrm>
        </p:spPr>
        <p:txBody>
          <a:bodyPr/>
          <a:lstStyle/>
          <a:p>
            <a:pPr marL="36000" indent="0" fontAlgn="base">
              <a:lnSpc>
                <a:spcPct val="100000"/>
              </a:lnSpc>
              <a:spcBef>
                <a:spcPts val="0"/>
              </a:spcBef>
              <a:buNone/>
            </a:pPr>
            <a:r>
              <a:rPr lang="it-IT" sz="2900" dirty="0" err="1"/>
              <a:t>Contents</a:t>
            </a:r>
            <a:r>
              <a:rPr lang="it-IT" sz="2900" dirty="0"/>
              <a:t>:</a:t>
            </a:r>
          </a:p>
          <a:p>
            <a:r>
              <a:rPr lang="en-US" sz="2100" dirty="0"/>
              <a:t>In depth BDL applied lectures (IP, BNC, Go to market, </a:t>
            </a:r>
            <a:r>
              <a:rPr lang="en-US" sz="2100" dirty="0" err="1"/>
              <a:t>etc</a:t>
            </a:r>
            <a:r>
              <a:rPr lang="en-US" sz="2100" dirty="0"/>
              <a:t> …) by Galena Pisoni: 3x3h </a:t>
            </a:r>
            <a:endParaRPr lang="it-IT" sz="2100" dirty="0"/>
          </a:p>
          <a:p>
            <a:r>
              <a:rPr lang="en-US" sz="2100" dirty="0"/>
              <a:t>Entrepreneurial finance (vs. corporate finance): accounting basics , cash flow, P&amp;L, … including how to go to market (fund raising, venture financing, valuation, </a:t>
            </a:r>
            <a:r>
              <a:rPr lang="en-US" sz="2100" dirty="0" err="1"/>
              <a:t>etc</a:t>
            </a:r>
            <a:r>
              <a:rPr lang="en-US" sz="2100" dirty="0"/>
              <a:t>), financial aspects of the Business Plan [M. </a:t>
            </a:r>
            <a:r>
              <a:rPr lang="en-US" sz="2100" dirty="0" err="1"/>
              <a:t>Callois</a:t>
            </a:r>
            <a:r>
              <a:rPr lang="en-US" sz="2100" dirty="0"/>
              <a:t>, Nice </a:t>
            </a:r>
            <a:r>
              <a:rPr lang="en-US" sz="2100" dirty="0" err="1"/>
              <a:t>Métropole</a:t>
            </a:r>
            <a:r>
              <a:rPr lang="en-US" sz="2100" dirty="0"/>
              <a:t>] , 3x3h</a:t>
            </a:r>
          </a:p>
          <a:p>
            <a:r>
              <a:rPr lang="en-US" sz="2100" dirty="0"/>
              <a:t>Living labs part [Brigitte </a:t>
            </a:r>
            <a:r>
              <a:rPr lang="en-US" sz="2100" dirty="0" err="1"/>
              <a:t>Trouse</a:t>
            </a:r>
            <a:r>
              <a:rPr lang="en-US" sz="2100" dirty="0"/>
              <a:t>], 1x3h</a:t>
            </a:r>
            <a:r>
              <a:rPr lang="it-IT" sz="2100" dirty="0"/>
              <a:t> </a:t>
            </a:r>
          </a:p>
          <a:p>
            <a:pPr marL="0" indent="0" fontAlgn="base">
              <a:lnSpc>
                <a:spcPct val="100000"/>
              </a:lnSpc>
              <a:spcBef>
                <a:spcPts val="0"/>
              </a:spcBef>
              <a:buNone/>
            </a:pPr>
            <a:endParaRPr lang="it-IT" dirty="0"/>
          </a:p>
          <a:p>
            <a:pPr fontAlgn="base"/>
            <a:endParaRPr lang="it-IT" dirty="0"/>
          </a:p>
          <a:p>
            <a:pPr fontAlgn="base"/>
            <a:endParaRPr lang="it-IT" dirty="0"/>
          </a:p>
          <a:p>
            <a:pPr marL="0" indent="0">
              <a:buNone/>
            </a:pPr>
            <a:endParaRPr lang="en-US" dirty="0"/>
          </a:p>
        </p:txBody>
      </p:sp>
      <p:sp>
        <p:nvSpPr>
          <p:cNvPr id="3" name="Title 2">
            <a:extLst>
              <a:ext uri="{FF2B5EF4-FFF2-40B4-BE49-F238E27FC236}">
                <a16:creationId xmlns:a16="http://schemas.microsoft.com/office/drawing/2014/main" id="{881E0833-0E19-E443-B2A4-90E8FA746FF5}"/>
              </a:ext>
            </a:extLst>
          </p:cNvPr>
          <p:cNvSpPr>
            <a:spLocks noGrp="1"/>
          </p:cNvSpPr>
          <p:nvPr>
            <p:ph type="title"/>
          </p:nvPr>
        </p:nvSpPr>
        <p:spPr>
          <a:xfrm>
            <a:off x="152401" y="-134938"/>
            <a:ext cx="8162924" cy="1325563"/>
          </a:xfrm>
        </p:spPr>
        <p:txBody>
          <a:bodyPr/>
          <a:lstStyle/>
          <a:p>
            <a:r>
              <a:rPr lang="en-US" sz="3500" dirty="0"/>
              <a:t>BD Lab core</a:t>
            </a:r>
          </a:p>
        </p:txBody>
      </p:sp>
      <p:sp>
        <p:nvSpPr>
          <p:cNvPr id="4" name="Rectangle 3">
            <a:extLst>
              <a:ext uri="{FF2B5EF4-FFF2-40B4-BE49-F238E27FC236}">
                <a16:creationId xmlns:a16="http://schemas.microsoft.com/office/drawing/2014/main" id="{D26A5049-E2D8-AB45-9899-D8EA1F7F29AA}"/>
              </a:ext>
            </a:extLst>
          </p:cNvPr>
          <p:cNvSpPr/>
          <p:nvPr/>
        </p:nvSpPr>
        <p:spPr>
          <a:xfrm>
            <a:off x="7205663" y="2417713"/>
            <a:ext cx="4438650" cy="3247043"/>
          </a:xfrm>
          <a:prstGeom prst="rect">
            <a:avLst/>
          </a:prstGeom>
        </p:spPr>
        <p:txBody>
          <a:bodyPr wrap="square">
            <a:spAutoFit/>
          </a:bodyPr>
          <a:lstStyle/>
          <a:p>
            <a:pPr fontAlgn="base"/>
            <a:r>
              <a:rPr lang="it-IT" sz="2900" dirty="0">
                <a:solidFill>
                  <a:srgbClr val="0B1E46"/>
                </a:solidFill>
                <a:latin typeface="Titillium" panose="00000500000000000000" pitchFamily="50" charset="0"/>
              </a:rPr>
              <a:t>Hours:</a:t>
            </a:r>
          </a:p>
          <a:p>
            <a:pPr fontAlgn="base">
              <a:lnSpc>
                <a:spcPct val="100000"/>
              </a:lnSpc>
              <a:spcBef>
                <a:spcPts val="0"/>
              </a:spcBef>
            </a:pPr>
            <a:r>
              <a:rPr lang="it-IT" sz="2100" dirty="0">
                <a:solidFill>
                  <a:srgbClr val="0B1E46"/>
                </a:solidFill>
                <a:latin typeface="Titillium" panose="00000500000000000000" pitchFamily="50" charset="0"/>
              </a:rPr>
              <a:t>To be </a:t>
            </a:r>
            <a:r>
              <a:rPr lang="it-IT" sz="2100" dirty="0" err="1">
                <a:solidFill>
                  <a:srgbClr val="0B1E46"/>
                </a:solidFill>
                <a:latin typeface="Titillium" panose="00000500000000000000" pitchFamily="50" charset="0"/>
              </a:rPr>
              <a:t>defined</a:t>
            </a:r>
            <a:endParaRPr lang="it-IT" sz="2100" dirty="0">
              <a:solidFill>
                <a:srgbClr val="0B1E46"/>
              </a:solidFill>
              <a:latin typeface="Titillium" panose="00000500000000000000" pitchFamily="50" charset="0"/>
            </a:endParaRPr>
          </a:p>
          <a:p>
            <a:pPr fontAlgn="base">
              <a:lnSpc>
                <a:spcPct val="100000"/>
              </a:lnSpc>
              <a:spcBef>
                <a:spcPts val="0"/>
              </a:spcBef>
            </a:pPr>
            <a:endParaRPr lang="it-IT" sz="2100" dirty="0">
              <a:solidFill>
                <a:srgbClr val="0B1E46"/>
              </a:solidFill>
              <a:latin typeface="Titillium" panose="00000500000000000000" pitchFamily="50" charset="0"/>
            </a:endParaRPr>
          </a:p>
          <a:p>
            <a:pPr fontAlgn="base">
              <a:lnSpc>
                <a:spcPct val="100000"/>
              </a:lnSpc>
              <a:spcBef>
                <a:spcPts val="0"/>
              </a:spcBef>
            </a:pPr>
            <a:r>
              <a:rPr lang="it-IT" sz="2900" dirty="0" err="1">
                <a:solidFill>
                  <a:srgbClr val="0B1E46"/>
                </a:solidFill>
                <a:latin typeface="Titillium" panose="00000500000000000000" pitchFamily="50" charset="0"/>
              </a:rPr>
              <a:t>Mentors</a:t>
            </a:r>
            <a:r>
              <a:rPr lang="it-IT" sz="2900" dirty="0">
                <a:solidFill>
                  <a:srgbClr val="0B1E46"/>
                </a:solidFill>
                <a:latin typeface="Titillium" panose="00000500000000000000" pitchFamily="50" charset="0"/>
              </a:rPr>
              <a:t>:</a:t>
            </a:r>
          </a:p>
          <a:p>
            <a:pPr marL="342900" indent="-342900" fontAlgn="base">
              <a:lnSpc>
                <a:spcPct val="100000"/>
              </a:lnSpc>
              <a:spcBef>
                <a:spcPts val="0"/>
              </a:spcBef>
              <a:buFont typeface="Arial" panose="020B0604020202020204" pitchFamily="34" charset="0"/>
              <a:buChar char="•"/>
            </a:pPr>
            <a:r>
              <a:rPr lang="it-IT" sz="2100" dirty="0" err="1">
                <a:solidFill>
                  <a:srgbClr val="0B1E46"/>
                </a:solidFill>
                <a:latin typeface="Titillium" panose="00000500000000000000" pitchFamily="50" charset="0"/>
              </a:rPr>
              <a:t>Ulmer</a:t>
            </a:r>
            <a:r>
              <a:rPr lang="it-IT" sz="2100" dirty="0">
                <a:solidFill>
                  <a:srgbClr val="0B1E46"/>
                </a:solidFill>
                <a:latin typeface="Titillium" panose="00000500000000000000" pitchFamily="50" charset="0"/>
              </a:rPr>
              <a:t> Cedric</a:t>
            </a:r>
          </a:p>
          <a:p>
            <a:pPr marL="342900" indent="-342900" fontAlgn="base">
              <a:lnSpc>
                <a:spcPct val="100000"/>
              </a:lnSpc>
              <a:spcBef>
                <a:spcPts val="0"/>
              </a:spcBef>
              <a:buFont typeface="Arial" panose="020B0604020202020204" pitchFamily="34" charset="0"/>
              <a:buChar char="•"/>
            </a:pPr>
            <a:r>
              <a:rPr lang="it-IT" sz="2100" dirty="0" err="1">
                <a:solidFill>
                  <a:srgbClr val="0B1E46"/>
                </a:solidFill>
                <a:latin typeface="Titillium" panose="00000500000000000000" pitchFamily="50" charset="0"/>
              </a:rPr>
              <a:t>Queva</a:t>
            </a:r>
            <a:r>
              <a:rPr lang="it-IT" sz="2100" dirty="0">
                <a:solidFill>
                  <a:srgbClr val="0B1E46"/>
                </a:solidFill>
                <a:latin typeface="Titillium" panose="00000500000000000000" pitchFamily="50" charset="0"/>
              </a:rPr>
              <a:t> David</a:t>
            </a:r>
          </a:p>
          <a:p>
            <a:pPr marL="342900" indent="-342900" fontAlgn="base">
              <a:buFont typeface="Arial" panose="020B0604020202020204" pitchFamily="34" charset="0"/>
              <a:buChar char="•"/>
            </a:pPr>
            <a:r>
              <a:rPr lang="en-US" sz="2100" dirty="0">
                <a:solidFill>
                  <a:srgbClr val="0B1E46"/>
                </a:solidFill>
                <a:latin typeface="Titillium" panose="00000500000000000000" pitchFamily="50" charset="0"/>
              </a:rPr>
              <a:t>Brigitte </a:t>
            </a:r>
            <a:r>
              <a:rPr lang="en-US" sz="2100" dirty="0" err="1">
                <a:solidFill>
                  <a:srgbClr val="0B1E46"/>
                </a:solidFill>
                <a:latin typeface="Titillium" panose="00000500000000000000" pitchFamily="50" charset="0"/>
              </a:rPr>
              <a:t>Trouse</a:t>
            </a:r>
            <a:endParaRPr lang="en-US" sz="2100" dirty="0">
              <a:solidFill>
                <a:srgbClr val="0B1E46"/>
              </a:solidFill>
              <a:latin typeface="Titillium" panose="00000500000000000000" pitchFamily="50" charset="0"/>
            </a:endParaRPr>
          </a:p>
          <a:p>
            <a:pPr fontAlgn="base">
              <a:lnSpc>
                <a:spcPct val="100000"/>
              </a:lnSpc>
              <a:spcBef>
                <a:spcPts val="0"/>
              </a:spcBef>
            </a:pPr>
            <a:endParaRPr lang="it-IT" sz="2100" dirty="0">
              <a:solidFill>
                <a:srgbClr val="0B1E46"/>
              </a:solidFill>
              <a:latin typeface="Titillium" panose="00000500000000000000" pitchFamily="50" charset="0"/>
            </a:endParaRPr>
          </a:p>
          <a:p>
            <a:pPr fontAlgn="base">
              <a:lnSpc>
                <a:spcPct val="100000"/>
              </a:lnSpc>
              <a:spcBef>
                <a:spcPts val="0"/>
              </a:spcBef>
            </a:pPr>
            <a:endParaRPr lang="it-IT" sz="2100" dirty="0">
              <a:solidFill>
                <a:srgbClr val="0B1E46"/>
              </a:solidFill>
              <a:latin typeface="Titillium" panose="00000500000000000000" pitchFamily="50" charset="0"/>
            </a:endParaRPr>
          </a:p>
        </p:txBody>
      </p:sp>
      <p:pic>
        <p:nvPicPr>
          <p:cNvPr id="5" name="Picture 4">
            <a:extLst>
              <a:ext uri="{FF2B5EF4-FFF2-40B4-BE49-F238E27FC236}">
                <a16:creationId xmlns:a16="http://schemas.microsoft.com/office/drawing/2014/main" id="{ADF42F09-23C4-814E-92C3-68ED21FE8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
        <p:nvSpPr>
          <p:cNvPr id="8" name="Rectangle 7">
            <a:extLst>
              <a:ext uri="{FF2B5EF4-FFF2-40B4-BE49-F238E27FC236}">
                <a16:creationId xmlns:a16="http://schemas.microsoft.com/office/drawing/2014/main" id="{F5E52845-B8F3-2D4C-8556-089863D8091A}"/>
              </a:ext>
            </a:extLst>
          </p:cNvPr>
          <p:cNvSpPr/>
          <p:nvPr/>
        </p:nvSpPr>
        <p:spPr>
          <a:xfrm>
            <a:off x="7245420" y="5332050"/>
            <a:ext cx="4438650" cy="861774"/>
          </a:xfrm>
          <a:prstGeom prst="rect">
            <a:avLst/>
          </a:prstGeom>
        </p:spPr>
        <p:txBody>
          <a:bodyPr wrap="square">
            <a:spAutoFit/>
          </a:bodyPr>
          <a:lstStyle/>
          <a:p>
            <a:pPr fontAlgn="base"/>
            <a:r>
              <a:rPr lang="en-US" sz="2900" dirty="0">
                <a:solidFill>
                  <a:srgbClr val="0B1E46"/>
                </a:solidFill>
                <a:latin typeface="Titillium" panose="00000500000000000000" pitchFamily="50" charset="0"/>
              </a:rPr>
              <a:t>Evaluation method:</a:t>
            </a:r>
          </a:p>
          <a:p>
            <a:pPr fontAlgn="base">
              <a:lnSpc>
                <a:spcPct val="100000"/>
              </a:lnSpc>
              <a:spcBef>
                <a:spcPts val="0"/>
              </a:spcBef>
            </a:pPr>
            <a:r>
              <a:rPr lang="en-US" sz="2100" dirty="0">
                <a:solidFill>
                  <a:srgbClr val="0B1E46"/>
                </a:solidFill>
                <a:latin typeface="Titillium" panose="00000500000000000000" pitchFamily="50" charset="0"/>
              </a:rPr>
              <a:t>Inside module descriptors</a:t>
            </a:r>
          </a:p>
        </p:txBody>
      </p:sp>
      <p:sp>
        <p:nvSpPr>
          <p:cNvPr id="9" name="Rectangle 8">
            <a:extLst>
              <a:ext uri="{FF2B5EF4-FFF2-40B4-BE49-F238E27FC236}">
                <a16:creationId xmlns:a16="http://schemas.microsoft.com/office/drawing/2014/main" id="{C0D79685-28CD-1C49-908A-8EE260C7B707}"/>
              </a:ext>
            </a:extLst>
          </p:cNvPr>
          <p:cNvSpPr/>
          <p:nvPr/>
        </p:nvSpPr>
        <p:spPr>
          <a:xfrm>
            <a:off x="373442" y="4917212"/>
            <a:ext cx="5877753" cy="2154436"/>
          </a:xfrm>
          <a:prstGeom prst="rect">
            <a:avLst/>
          </a:prstGeom>
        </p:spPr>
        <p:txBody>
          <a:bodyPr wrap="square">
            <a:spAutoFit/>
          </a:bodyPr>
          <a:lstStyle/>
          <a:p>
            <a:pPr fontAlgn="base"/>
            <a:r>
              <a:rPr lang="en-US" sz="2900" dirty="0">
                <a:solidFill>
                  <a:srgbClr val="0B1E46"/>
                </a:solidFill>
                <a:latin typeface="Titillium" panose="00000500000000000000" pitchFamily="50" charset="0"/>
              </a:rPr>
              <a:t>Online sessions:</a:t>
            </a:r>
          </a:p>
          <a:p>
            <a:pPr marL="342900" indent="-342900" fontAlgn="base">
              <a:buFont typeface="Arial" panose="020B0604020202020204" pitchFamily="34" charset="0"/>
              <a:buChar char="•"/>
            </a:pPr>
            <a:r>
              <a:rPr lang="en-US" sz="2100" dirty="0">
                <a:solidFill>
                  <a:srgbClr val="0B1E46"/>
                </a:solidFill>
                <a:latin typeface="Titillium" panose="00000500000000000000" pitchFamily="50" charset="0"/>
              </a:rPr>
              <a:t>Business Ethics and sustainability</a:t>
            </a:r>
            <a:endParaRPr lang="it-IT" sz="2100" dirty="0">
              <a:solidFill>
                <a:srgbClr val="0B1E46"/>
              </a:solidFill>
              <a:latin typeface="Titillium" panose="00000500000000000000" pitchFamily="50" charset="0"/>
            </a:endParaRPr>
          </a:p>
          <a:p>
            <a:pPr marL="342900" indent="-342900" fontAlgn="base">
              <a:buFont typeface="Arial" panose="020B0604020202020204" pitchFamily="34" charset="0"/>
              <a:buChar char="•"/>
            </a:pPr>
            <a:r>
              <a:rPr lang="en-US" sz="2100" dirty="0">
                <a:solidFill>
                  <a:srgbClr val="0B1E46"/>
                </a:solidFill>
                <a:latin typeface="Titillium" panose="00000500000000000000" pitchFamily="50" charset="0"/>
              </a:rPr>
              <a:t>Technologies Commercialization strategies</a:t>
            </a:r>
            <a:endParaRPr lang="it-IT" sz="2100" dirty="0">
              <a:solidFill>
                <a:srgbClr val="0B1E46"/>
              </a:solidFill>
              <a:latin typeface="Titillium" panose="00000500000000000000" pitchFamily="50" charset="0"/>
            </a:endParaRPr>
          </a:p>
          <a:p>
            <a:pPr marL="342900" indent="-342900" fontAlgn="base">
              <a:buFont typeface="Arial" panose="020B0604020202020204" pitchFamily="34" charset="0"/>
              <a:buChar char="•"/>
            </a:pPr>
            <a:r>
              <a:rPr lang="en-US" sz="2100" dirty="0">
                <a:solidFill>
                  <a:srgbClr val="0B1E46"/>
                </a:solidFill>
                <a:latin typeface="Titillium" panose="00000500000000000000" pitchFamily="50" charset="0"/>
              </a:rPr>
              <a:t>Technology watch, standardization</a:t>
            </a:r>
            <a:endParaRPr lang="it-IT" sz="2100" dirty="0">
              <a:solidFill>
                <a:srgbClr val="0B1E46"/>
              </a:solidFill>
              <a:latin typeface="Titillium" panose="00000500000000000000" pitchFamily="50" charset="0"/>
            </a:endParaRPr>
          </a:p>
          <a:p>
            <a:pPr marL="342900" indent="-342900" fontAlgn="base">
              <a:buFont typeface="Arial" panose="020B0604020202020204" pitchFamily="34" charset="0"/>
              <a:buChar char="•"/>
            </a:pPr>
            <a:r>
              <a:rPr lang="en-US" sz="2100" dirty="0">
                <a:solidFill>
                  <a:srgbClr val="0B1E46"/>
                </a:solidFill>
                <a:latin typeface="Titillium" panose="00000500000000000000" pitchFamily="50" charset="0"/>
              </a:rPr>
              <a:t>Advanced business models</a:t>
            </a:r>
            <a:endParaRPr lang="it-IT" sz="2100" dirty="0">
              <a:solidFill>
                <a:srgbClr val="0B1E46"/>
              </a:solidFill>
              <a:latin typeface="Titillium" panose="00000500000000000000" pitchFamily="50" charset="0"/>
            </a:endParaRPr>
          </a:p>
          <a:p>
            <a:pPr marL="342900" lvl="0" indent="-342900">
              <a:buFont typeface="Arial" panose="020B0604020202020204" pitchFamily="34" charset="0"/>
              <a:buChar char="•"/>
            </a:pPr>
            <a:endParaRPr lang="en-US" sz="2100" dirty="0">
              <a:solidFill>
                <a:srgbClr val="0B1E46"/>
              </a:solidFill>
              <a:latin typeface="Titillium" panose="00000500000000000000" pitchFamily="50" charset="0"/>
            </a:endParaRPr>
          </a:p>
        </p:txBody>
      </p:sp>
    </p:spTree>
    <p:extLst>
      <p:ext uri="{BB962C8B-B14F-4D97-AF65-F5344CB8AC3E}">
        <p14:creationId xmlns:p14="http://schemas.microsoft.com/office/powerpoint/2010/main" val="141214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129625-503B-114C-BAB1-D1FA03C839B3}"/>
              </a:ext>
            </a:extLst>
          </p:cNvPr>
          <p:cNvSpPr>
            <a:spLocks noGrp="1"/>
          </p:cNvSpPr>
          <p:nvPr>
            <p:ph idx="1"/>
          </p:nvPr>
        </p:nvSpPr>
        <p:spPr>
          <a:xfrm>
            <a:off x="539406" y="1754240"/>
            <a:ext cx="6062663" cy="4351338"/>
          </a:xfrm>
        </p:spPr>
        <p:txBody>
          <a:bodyPr/>
          <a:lstStyle/>
          <a:p>
            <a:pPr marL="36000" indent="0" fontAlgn="base">
              <a:lnSpc>
                <a:spcPct val="100000"/>
              </a:lnSpc>
              <a:spcBef>
                <a:spcPts val="0"/>
              </a:spcBef>
              <a:buNone/>
            </a:pPr>
            <a:r>
              <a:rPr lang="it-IT" sz="2900" dirty="0" err="1"/>
              <a:t>Contents</a:t>
            </a:r>
            <a:r>
              <a:rPr lang="it-IT" sz="2900" dirty="0"/>
              <a:t>:</a:t>
            </a:r>
          </a:p>
          <a:p>
            <a:pPr marL="0" lvl="0" indent="0" fontAlgn="base">
              <a:lnSpc>
                <a:spcPct val="100000"/>
              </a:lnSpc>
              <a:spcBef>
                <a:spcPts val="0"/>
              </a:spcBef>
              <a:buNone/>
            </a:pPr>
            <a:r>
              <a:rPr lang="en-US" sz="2100" dirty="0"/>
              <a:t>The course will review classical models of supervised learning and unsupervised learning and illustrate how they are applied on real data sets, includes testimonials from companies and practical project</a:t>
            </a:r>
            <a:r>
              <a:rPr lang="it-IT" sz="2100" dirty="0"/>
              <a:t>.. </a:t>
            </a:r>
            <a:r>
              <a:rPr lang="en-US" sz="2100" dirty="0"/>
              <a:t>Some of the lessons will include:</a:t>
            </a:r>
            <a:endParaRPr lang="it-IT" sz="2100" dirty="0"/>
          </a:p>
          <a:p>
            <a:r>
              <a:rPr lang="en-US" sz="2100" dirty="0"/>
              <a:t>Introduction to machine learning</a:t>
            </a:r>
            <a:endParaRPr lang="it-IT" sz="2100" dirty="0"/>
          </a:p>
          <a:p>
            <a:r>
              <a:rPr lang="en-US" sz="2100" dirty="0"/>
              <a:t>Data models, real world problems </a:t>
            </a:r>
            <a:endParaRPr lang="it-IT" sz="2100" dirty="0"/>
          </a:p>
          <a:p>
            <a:r>
              <a:rPr lang="en-US" sz="2100" dirty="0"/>
              <a:t>Supervised learning approaches and case studies </a:t>
            </a:r>
            <a:endParaRPr lang="it-IT" sz="2100" dirty="0"/>
          </a:p>
          <a:p>
            <a:r>
              <a:rPr lang="en-US" sz="2100" dirty="0"/>
              <a:t>Unsupervised learning approaches and real world examples </a:t>
            </a:r>
            <a:endParaRPr lang="it-IT" sz="2100" dirty="0"/>
          </a:p>
          <a:p>
            <a:r>
              <a:rPr lang="en-US" sz="2100" dirty="0"/>
              <a:t>Machine learning challenges and futures</a:t>
            </a:r>
            <a:endParaRPr lang="it-IT" sz="2100" dirty="0"/>
          </a:p>
          <a:p>
            <a:pPr fontAlgn="base"/>
            <a:endParaRPr lang="it-IT" dirty="0"/>
          </a:p>
          <a:p>
            <a:pPr fontAlgn="base"/>
            <a:endParaRPr lang="it-IT" dirty="0"/>
          </a:p>
          <a:p>
            <a:pPr marL="0" indent="0">
              <a:buNone/>
            </a:pPr>
            <a:endParaRPr lang="en-US" dirty="0"/>
          </a:p>
        </p:txBody>
      </p:sp>
      <p:sp>
        <p:nvSpPr>
          <p:cNvPr id="3" name="Title 2">
            <a:extLst>
              <a:ext uri="{FF2B5EF4-FFF2-40B4-BE49-F238E27FC236}">
                <a16:creationId xmlns:a16="http://schemas.microsoft.com/office/drawing/2014/main" id="{881E0833-0E19-E443-B2A4-90E8FA746FF5}"/>
              </a:ext>
            </a:extLst>
          </p:cNvPr>
          <p:cNvSpPr>
            <a:spLocks noGrp="1"/>
          </p:cNvSpPr>
          <p:nvPr>
            <p:ph type="title"/>
          </p:nvPr>
        </p:nvSpPr>
        <p:spPr>
          <a:xfrm>
            <a:off x="327608" y="190138"/>
            <a:ext cx="7202556" cy="1325563"/>
          </a:xfrm>
        </p:spPr>
        <p:txBody>
          <a:bodyPr/>
          <a:lstStyle/>
          <a:p>
            <a:r>
              <a:rPr lang="en-US" sz="3500" dirty="0"/>
              <a:t>Data science for business, Jean Martinet</a:t>
            </a:r>
          </a:p>
        </p:txBody>
      </p:sp>
      <p:sp>
        <p:nvSpPr>
          <p:cNvPr id="4" name="Rectangle 3">
            <a:extLst>
              <a:ext uri="{FF2B5EF4-FFF2-40B4-BE49-F238E27FC236}">
                <a16:creationId xmlns:a16="http://schemas.microsoft.com/office/drawing/2014/main" id="{D26A5049-E2D8-AB45-9899-D8EA1F7F29AA}"/>
              </a:ext>
            </a:extLst>
          </p:cNvPr>
          <p:cNvSpPr/>
          <p:nvPr/>
        </p:nvSpPr>
        <p:spPr>
          <a:xfrm>
            <a:off x="7205663" y="2417713"/>
            <a:ext cx="4438650" cy="861774"/>
          </a:xfrm>
          <a:prstGeom prst="rect">
            <a:avLst/>
          </a:prstGeom>
        </p:spPr>
        <p:txBody>
          <a:bodyPr wrap="square">
            <a:spAutoFit/>
          </a:bodyPr>
          <a:lstStyle/>
          <a:p>
            <a:pPr fontAlgn="base"/>
            <a:r>
              <a:rPr lang="it-IT" sz="2900" dirty="0">
                <a:solidFill>
                  <a:srgbClr val="0B1E46"/>
                </a:solidFill>
                <a:latin typeface="Titillium" panose="00000500000000000000" pitchFamily="50" charset="0"/>
              </a:rPr>
              <a:t>Hours:</a:t>
            </a:r>
          </a:p>
          <a:p>
            <a:pPr fontAlgn="base">
              <a:lnSpc>
                <a:spcPct val="100000"/>
              </a:lnSpc>
              <a:spcBef>
                <a:spcPts val="0"/>
              </a:spcBef>
            </a:pPr>
            <a:r>
              <a:rPr lang="it-IT" sz="2100" dirty="0">
                <a:solidFill>
                  <a:srgbClr val="0B1E46"/>
                </a:solidFill>
                <a:latin typeface="Titillium" panose="00000500000000000000" pitchFamily="50" charset="0"/>
              </a:rPr>
              <a:t>To be </a:t>
            </a:r>
            <a:r>
              <a:rPr lang="it-IT" sz="2100" dirty="0" err="1">
                <a:solidFill>
                  <a:srgbClr val="0B1E46"/>
                </a:solidFill>
                <a:latin typeface="Titillium" panose="00000500000000000000" pitchFamily="50" charset="0"/>
              </a:rPr>
              <a:t>defined</a:t>
            </a:r>
            <a:endParaRPr lang="it-IT" sz="2100" dirty="0">
              <a:solidFill>
                <a:srgbClr val="0B1E46"/>
              </a:solidFill>
              <a:latin typeface="Titillium" panose="00000500000000000000" pitchFamily="50" charset="0"/>
            </a:endParaRPr>
          </a:p>
        </p:txBody>
      </p:sp>
      <p:pic>
        <p:nvPicPr>
          <p:cNvPr id="5" name="Picture 4">
            <a:extLst>
              <a:ext uri="{FF2B5EF4-FFF2-40B4-BE49-F238E27FC236}">
                <a16:creationId xmlns:a16="http://schemas.microsoft.com/office/drawing/2014/main" id="{ADF42F09-23C4-814E-92C3-68ED21FE8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164" y="268897"/>
            <a:ext cx="1570973" cy="1246804"/>
          </a:xfrm>
          <a:prstGeom prst="rect">
            <a:avLst/>
          </a:prstGeom>
        </p:spPr>
      </p:pic>
      <p:sp>
        <p:nvSpPr>
          <p:cNvPr id="6" name="Rectangle 5">
            <a:extLst>
              <a:ext uri="{FF2B5EF4-FFF2-40B4-BE49-F238E27FC236}">
                <a16:creationId xmlns:a16="http://schemas.microsoft.com/office/drawing/2014/main" id="{892D01F2-FD8E-D047-BAD1-0ED1BF7C2B67}"/>
              </a:ext>
            </a:extLst>
          </p:cNvPr>
          <p:cNvSpPr/>
          <p:nvPr/>
        </p:nvSpPr>
        <p:spPr>
          <a:xfrm>
            <a:off x="7205663" y="4677209"/>
            <a:ext cx="4438650" cy="861774"/>
          </a:xfrm>
          <a:prstGeom prst="rect">
            <a:avLst/>
          </a:prstGeom>
        </p:spPr>
        <p:txBody>
          <a:bodyPr wrap="square">
            <a:spAutoFit/>
          </a:bodyPr>
          <a:lstStyle/>
          <a:p>
            <a:pPr fontAlgn="base"/>
            <a:r>
              <a:rPr lang="en-US" sz="2900" dirty="0">
                <a:solidFill>
                  <a:srgbClr val="0B1E46"/>
                </a:solidFill>
                <a:latin typeface="Titillium" panose="00000500000000000000" pitchFamily="50" charset="0"/>
              </a:rPr>
              <a:t>Evaluation method:</a:t>
            </a:r>
          </a:p>
          <a:p>
            <a:pPr fontAlgn="base">
              <a:lnSpc>
                <a:spcPct val="100000"/>
              </a:lnSpc>
              <a:spcBef>
                <a:spcPts val="0"/>
              </a:spcBef>
            </a:pPr>
            <a:r>
              <a:rPr lang="en-US" sz="2100" dirty="0">
                <a:solidFill>
                  <a:srgbClr val="0B1E46"/>
                </a:solidFill>
                <a:latin typeface="Titillium" panose="00000500000000000000" pitchFamily="50" charset="0"/>
              </a:rPr>
              <a:t>To be defined</a:t>
            </a:r>
          </a:p>
        </p:txBody>
      </p:sp>
    </p:spTree>
    <p:extLst>
      <p:ext uri="{BB962C8B-B14F-4D97-AF65-F5344CB8AC3E}">
        <p14:creationId xmlns:p14="http://schemas.microsoft.com/office/powerpoint/2010/main" val="45794416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sz="4000" b="0" dirty="0" smtClean="0">
            <a:solidFill>
              <a:schemeClr val="bg1"/>
            </a:solidFill>
          </a:defRPr>
        </a:defPPr>
      </a:lstStyle>
    </a:txDef>
  </a:objectDefaults>
  <a:extraClrSchemeLst/>
  <a:extLst>
    <a:ext uri="{05A4C25C-085E-4340-85A3-A5531E510DB2}">
      <thm15:themeFamily xmlns:thm15="http://schemas.microsoft.com/office/thememl/2012/main" name="Presentatie1" id="{265D626D-0A15-4015-8B43-33C0DD2EFA3F}" vid="{A11C84DC-BB59-4C98-A44B-62F42842A5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A84FCF2803FF43A8DED91FFC5D010A" ma:contentTypeVersion="9" ma:contentTypeDescription="Create a new document." ma:contentTypeScope="" ma:versionID="25f94f7992fa8316a0a39863a10f7b6f">
  <xsd:schema xmlns:xsd="http://www.w3.org/2001/XMLSchema" xmlns:xs="http://www.w3.org/2001/XMLSchema" xmlns:p="http://schemas.microsoft.com/office/2006/metadata/properties" xmlns:ns2="4342b8de-85e0-4431-898d-77a4c41bded3" xmlns:ns3="5828f9c7-d8bd-4072-a8a0-494d80d81635" targetNamespace="http://schemas.microsoft.com/office/2006/metadata/properties" ma:root="true" ma:fieldsID="4479d422cad562c47187d16884013550" ns2:_="" ns3:_="">
    <xsd:import namespace="4342b8de-85e0-4431-898d-77a4c41bded3"/>
    <xsd:import namespace="5828f9c7-d8bd-4072-a8a0-494d80d816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2b8de-85e0-4431-898d-77a4c41bd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28f9c7-d8bd-4072-a8a0-494d80d8163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759266-8930-4BE4-9E71-4E811428015C}">
  <ds:schemaRefs>
    <ds:schemaRef ds:uri="http://schemas.microsoft.com/sharepoint/v3/contenttype/forms"/>
  </ds:schemaRefs>
</ds:datastoreItem>
</file>

<file path=customXml/itemProps2.xml><?xml version="1.0" encoding="utf-8"?>
<ds:datastoreItem xmlns:ds="http://schemas.openxmlformats.org/officeDocument/2006/customXml" ds:itemID="{25870A19-C970-45E2-A15F-4176DD6E5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2b8de-85e0-4431-898d-77a4c41bded3"/>
    <ds:schemaRef ds:uri="5828f9c7-d8bd-4072-a8a0-494d80d816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7C006C-893A-42BB-932B-247DC175C928}">
  <ds:schemaRefs>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http://purl.org/dc/terms/"/>
    <ds:schemaRef ds:uri="http://schemas.microsoft.com/office/2006/metadata/properties"/>
    <ds:schemaRef ds:uri="http://schemas.openxmlformats.org/package/2006/metadata/core-properties"/>
    <ds:schemaRef ds:uri="5828f9c7-d8bd-4072-a8a0-494d80d81635"/>
    <ds:schemaRef ds:uri="4342b8de-85e0-4431-898d-77a4c41bded3"/>
  </ds:schemaRefs>
</ds:datastoreItem>
</file>

<file path=docProps/app.xml><?xml version="1.0" encoding="utf-8"?>
<Properties xmlns="http://schemas.openxmlformats.org/officeDocument/2006/extended-properties" xmlns:vt="http://schemas.openxmlformats.org/officeDocument/2006/docPropsVTypes">
  <Template>Kantoorthema</Template>
  <TotalTime>3640</TotalTime>
  <Words>2198</Words>
  <Application>Microsoft Macintosh PowerPoint</Application>
  <PresentationFormat>Widescreen</PresentationFormat>
  <Paragraphs>239</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Helvetica Neue</vt:lpstr>
      <vt:lpstr>Segoe UI</vt:lpstr>
      <vt:lpstr>Titillium</vt:lpstr>
      <vt:lpstr>Kantoorthema</vt:lpstr>
      <vt:lpstr>EIT Digital Master school meeting </vt:lpstr>
      <vt:lpstr>Innovation and entrepreneurship (I&amp;E) minor at Polytech </vt:lpstr>
      <vt:lpstr>I&amp;E courses 1st year, 1st semester </vt:lpstr>
      <vt:lpstr>I&amp;E Basics, Galena Pisoni, Cedric Ulmer</vt:lpstr>
      <vt:lpstr>Mini BD Lab, Luc Ferrer</vt:lpstr>
      <vt:lpstr>Project management, Melissa Michelet </vt:lpstr>
      <vt:lpstr>I&amp;E courses 1st year, 2nd semester </vt:lpstr>
      <vt:lpstr>BD Lab core</vt:lpstr>
      <vt:lpstr>Data science for business, Jean Martinet</vt:lpstr>
      <vt:lpstr>Innovation management in large organizations, David Queva</vt:lpstr>
      <vt:lpstr>Digital innovations in Fintech, Galena Pisoni </vt:lpstr>
      <vt:lpstr>I&amp;E courses 2nd year, I&amp;E Study </vt:lpstr>
      <vt:lpstr>I&amp;E Lunch Talk - Tatiana Peron </vt:lpstr>
      <vt:lpstr>I&amp;E Lunch - Olena Kushakovska </vt:lpstr>
      <vt:lpstr>I&amp;E Lunch Talk - Stephane Zonza </vt:lpstr>
      <vt:lpstr>PowerPoint Presentation</vt:lpstr>
      <vt:lpstr>Online platform and contents</vt:lpstr>
      <vt:lpstr>Concluding remarks </vt:lpstr>
      <vt:lpstr>Thank you for your attention!  galena.pisoni@univ-cotedazur.fr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EIT Digital Entrepreneurship Academy</dc:title>
  <dc:creator>David Oliva Uribe</dc:creator>
  <cp:lastModifiedBy>Galena Pisoni</cp:lastModifiedBy>
  <cp:revision>156</cp:revision>
  <cp:lastPrinted>2020-09-24T15:34:52Z</cp:lastPrinted>
  <dcterms:created xsi:type="dcterms:W3CDTF">2019-03-06T14:04:29Z</dcterms:created>
  <dcterms:modified xsi:type="dcterms:W3CDTF">2021-04-26T12:45:50Z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0x010100A1A84FCF2803FF43A8DED91FFC5D010A</vt:lpwstr>
  </property>
</Properties>
</file>