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88" r:id="rId4"/>
    <p:sldId id="294" r:id="rId5"/>
    <p:sldId id="258" r:id="rId6"/>
    <p:sldId id="260" r:id="rId7"/>
    <p:sldId id="262" r:id="rId8"/>
    <p:sldId id="264" r:id="rId9"/>
    <p:sldId id="269" r:id="rId10"/>
    <p:sldId id="271" r:id="rId11"/>
    <p:sldId id="286" r:id="rId12"/>
    <p:sldId id="291" r:id="rId13"/>
    <p:sldId id="292" r:id="rId14"/>
    <p:sldId id="293" r:id="rId15"/>
    <p:sldId id="287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5750"/>
  </p:normalViewPr>
  <p:slideViewPr>
    <p:cSldViewPr snapToGrid="0" snapToObjects="1">
      <p:cViewPr varScale="1">
        <p:scale>
          <a:sx n="107" d="100"/>
          <a:sy n="107" d="100"/>
        </p:scale>
        <p:origin x="12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8762F-8DCF-FD4C-AC92-371B4B703A0D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2723C-B38F-674F-80E6-A4253D72B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4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2723C-B38F-674F-80E6-A4253D72B0F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780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2723C-B38F-674F-80E6-A4253D72B0F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78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2723C-B38F-674F-80E6-A4253D72B0F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35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2723C-B38F-674F-80E6-A4253D72B0F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392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2723C-B38F-674F-80E6-A4253D72B0F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59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565EB-645F-9F49-B54C-1BEAEB3C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72694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8810B9-F005-FA4B-9FC4-D3F42CA2B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89" y="320662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434737-E9C1-724C-BB97-2C8B3218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03D1D2-14B9-EE4F-9C38-4413083A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1301A9-C74A-394C-BFC1-8A328A4F5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75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907AFB-4C41-264D-9A86-B373B26F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85C83E-DC7A-5245-9B17-A0CF6775E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47ABCA-D978-3D48-9567-6F6DAC3A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DEBBCB-8C43-4041-8267-E7E3A8DC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225708-BCC4-B94C-86A7-B6471271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80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7D35CF-2B09-CA44-9EC1-0E6F25D4D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77BC52-D063-7740-8BBC-77043F15D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541140-AA0D-B347-B406-49AF4FFA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8134E4-3506-0C4E-8AC6-6806FDD8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BB440D-FC1A-7D40-8097-0B9B295F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61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CBCFF0-ADB1-9F4C-8E47-5650430D1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CB5776-73DD-AD49-9464-A08146954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107D49-E22D-1843-AB16-F1FE8A5CD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0150D5-2606-4348-9121-E7129117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C46343-F153-F74D-B294-6BA59C86B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61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44B90-2D0D-F54D-A0E3-2F6A558F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7DC29F-53FB-D642-9146-A6E466C5D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0F8659-7710-0043-840A-6D58E152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C8DEB-37A6-3347-9435-D16ADD212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25CC5C-031C-0C4C-802E-9DDC52FD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404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196B1-CF5F-1346-9768-0884D4B4D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067E67-9F23-C64F-84D7-07EC15AAA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8F252-6900-404D-8850-F0ACEF78F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56EE0A-B921-2145-B504-AC08629B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894CDB-7AF9-314A-87F0-302C475A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494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2A424-AF5A-0B42-B2B5-B7755901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F0707-A89A-214E-8038-3C3524A93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0028E2-A990-9A45-BA3E-8A3243A87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09B90D-CF89-214A-BDAC-4403127BE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1793B3-518B-2743-B8EC-F859BF87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2A1FBD-7AE3-FA45-90AC-6DB56EFB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487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30CEC-401A-8D43-B719-3CC5E79DB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71DBA6-27DB-B141-AA6F-5D855D0B9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34C609-8718-7243-ADE5-34B1EC6C3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597C66-3AFD-314A-BC7F-A6F554FDC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74EDE52-6449-CE45-9459-83B61799F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1AFEA32-BD75-D44F-824B-285BFE6F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04FE4EB-A2C2-774D-8F89-BC4C8AA5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D5DC17-74F4-4348-A80A-33BE0AD92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606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DB606-4632-3C4F-A4B5-BD094031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AD2E47-75B1-DF49-AEA0-1DA61B15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96A7EF-A753-3B42-A7F9-97830A80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FF04B2-6054-1543-9EAD-998E6766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299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D84AFBE-8464-EB49-87D3-FC14DA9D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C0F04D-A68C-6248-8A01-BC20509B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D7CC8C-7FD0-F140-8601-B0AA7DAE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897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73297-DDFF-554B-B245-256E0D68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D8700A-5FF8-0146-8F3D-B3B4363CF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DCDEE0-94CC-A44A-B919-0860A268A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D957CC-C8E8-CA4A-9C97-6CD7AA3A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1798C0-C7D1-7645-AFCB-DCEB0B52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4922C9-5B2F-0F40-A4C1-BD0C2D55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38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B9303-A836-7B47-AF40-5CB00B9DB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42AE0E-B7EB-1B4B-A752-48DB28683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492057-823C-0D4C-98FB-9964AFF4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1A0F72-FCAB-B94B-847A-193F38DCC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61ADFB-AEB9-DE40-BCBC-C229304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744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F06C2-082D-8D40-AACB-6D3C4443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2B4CD2D-4DAC-C147-BE1C-1E86D0C405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1AD83E-3A8B-8143-9714-377BDD6BA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F4DCF9-C49D-B34E-9544-7606C398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678E6F-C573-E24F-AC80-4A9EE385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5E17C4-A440-CF43-915C-6C00E88D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516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539E9-8FFC-B942-ADF0-29376479C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1F936F-CF65-C549-8C86-C982F39F7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2BB5C4-98D2-7440-BB02-CAD87BD4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7745FD-CFB3-9E4D-A5CF-D999315CE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2FB34-9F41-FC40-B37E-01313D7C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623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DE9801-CB25-9D45-B964-D8F4344F5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1715EA-0690-0A49-AD55-6430607A5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CEF70F-87A5-9B4D-A9FE-2B95F446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5CA748-A230-0243-9686-FF35FF34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4866C5-9C50-794E-9347-A6112006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4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4E391-87FE-E24D-A29B-509C1F80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26EE5B-8D5E-0249-8197-4F8D8BC65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BF55C6-7112-CB40-8BFE-E970A4200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DF1E93-A48B-4840-8FBD-D530D62A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71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D82470-170A-6244-9CEE-C705A9E3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602C27-4BB2-F541-9CFC-DD98F763E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AB0D4A-F50E-2E4A-B3B1-FEA11AC05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4951EE-5408-7E41-8983-E4885A20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EA078A-3333-5B44-9546-F3B67E57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7ECF9D-CC63-A74F-B807-AF4891C8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80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A704F-A2AB-C042-8318-E8156EE9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158D03-76F0-C849-B311-76294F480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119FC5-1E57-8647-9094-6AA0762DE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C59F66-67D7-3148-80CE-2B7E79C3F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A3A4125-75ED-C144-9425-5037F65A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B52FDC-5EB7-9843-B14D-33A788AE9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0932C9E-C9DA-EA40-B280-339897541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CF29DE-F793-AE49-BF1F-342C5F727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60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B344E-65E8-6C47-8ACE-F77D0407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C41B8D-D8B9-994A-9567-B36D1485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04282C-0FD2-9646-9A7E-8C89D768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8ACBFF-9FC2-B843-8C3D-3D5C31DFA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96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89A5E2-6B2B-BC44-93E6-B41B5F45E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7B6132-EDA5-1841-9B66-30983A5D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66DDF5-CA06-4A46-B36A-7C1AE6BF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55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4B5FE9-F1B6-3C43-A076-777571977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4036C8-1EEF-0449-B61F-846EC905F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1BB652-4511-1247-BE65-1F3383BE2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9615D5-3415-5F44-97D5-2086CE93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A8247D-B124-A94D-BE55-8A47BF74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3B9946-CB1D-364E-9274-8EB80CB7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82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8D90D-E08D-E340-AAD9-DFF2B83F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431A650-6F0B-354C-9A7D-DAE389529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4BC31C-BB7B-DA42-85EC-D89F18231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3BBCA1-C8C1-8A4A-9EE6-7C2D6510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051AFD-BB7B-C440-9D0D-AFAE733E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E64950-1946-234E-B994-5E62B7A9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5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E1A250A-CC03-3E43-AF33-B01A2D97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631DA9-36F9-0F46-BF4B-8A33663AB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8CDDC7-C282-AE48-8994-5D26F79C1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4A4A6-8FB3-6748-9183-085231ADC42E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5D93B5-AB06-5445-9F36-1DC839FF6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7C48E-5F8E-F942-99BE-5F2483308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F1A7-58AB-0B45-AF0A-DCEC269B8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17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C07C7A-77B6-9D4D-812D-AE9AE222A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48EEEA-E606-B245-9730-7B0357A07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CDE1E-E479-5840-B5F2-799C74323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D6B90-2AC3-7540-8869-D4E61D602A84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10A707-8DF9-5C48-A475-A29B68F7F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E9D65A-25F5-EB4B-8FE9-9E59F5FC8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7AAC8-C447-E842-BEA5-1D77632F18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38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jpg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" Type="http://schemas.openxmlformats.org/officeDocument/2006/relationships/image" Target="../media/image19.emf"/><Relationship Id="rId16" Type="http://schemas.openxmlformats.org/officeDocument/2006/relationships/image" Target="../media/image33.emf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emf"/><Relationship Id="rId11" Type="http://schemas.openxmlformats.org/officeDocument/2006/relationships/image" Target="../media/image28.jpg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10" Type="http://schemas.openxmlformats.org/officeDocument/2006/relationships/image" Target="../media/image27.jpg"/><Relationship Id="rId19" Type="http://schemas.openxmlformats.org/officeDocument/2006/relationships/image" Target="../media/image36.emf"/><Relationship Id="rId4" Type="http://schemas.openxmlformats.org/officeDocument/2006/relationships/image" Target="../media/image21.emf"/><Relationship Id="rId9" Type="http://schemas.openxmlformats.org/officeDocument/2006/relationships/image" Target="../media/image26.png"/><Relationship Id="rId1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iel, personne, extérieur, jour&#10;&#10;Description générée automatiquement">
            <a:extLst>
              <a:ext uri="{FF2B5EF4-FFF2-40B4-BE49-F238E27FC236}">
                <a16:creationId xmlns:a16="http://schemas.microsoft.com/office/drawing/2014/main" id="{CBD6F06F-A064-0B43-A75D-EB3449F5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l="27340" t="15934" b="6536"/>
          <a:stretch/>
        </p:blipFill>
        <p:spPr>
          <a:xfrm>
            <a:off x="7812" y="-4619"/>
            <a:ext cx="12192000" cy="5826642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44DD19E-1319-544E-8E11-E801D897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45496" cy="1325563"/>
          </a:xfrm>
        </p:spPr>
        <p:txBody>
          <a:bodyPr>
            <a:normAutofit/>
          </a:bodyPr>
          <a:lstStyle/>
          <a:p>
            <a:pPr algn="r"/>
            <a:r>
              <a:rPr lang="fr-FR" sz="5400" b="1" spc="600" dirty="0">
                <a:solidFill>
                  <a:schemeClr val="bg1"/>
                </a:solidFill>
                <a:latin typeface="BROTHER-1816-BOOK" pitchFamily="2" charset="0"/>
                <a:ea typeface="Apex New Book Italic" panose="02010600040501010103" pitchFamily="2" charset="77"/>
              </a:rPr>
              <a:t>#Dare to </a:t>
            </a:r>
            <a:r>
              <a:rPr lang="fr-FR" sz="5400" spc="600" dirty="0">
                <a:solidFill>
                  <a:schemeClr val="bg1"/>
                </a:solidFill>
                <a:latin typeface="BROTHER-1816-LIGHT" pitchFamily="2" charset="0"/>
                <a:ea typeface="Apex New Book Italic" panose="02010600040501010103" pitchFamily="2" charset="77"/>
              </a:rPr>
              <a:t>Create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0F097B-2C22-F244-BCB9-3BE39C6BB9FA}"/>
              </a:ext>
            </a:extLst>
          </p:cNvPr>
          <p:cNvSpPr txBox="1"/>
          <p:nvPr/>
        </p:nvSpPr>
        <p:spPr>
          <a:xfrm rot="16200000">
            <a:off x="11051255" y="740203"/>
            <a:ext cx="892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ROTHER-1816-BOOK" pitchFamily="2" charset="0"/>
              </a:rPr>
              <a:t>Oser créer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84CD27-33E2-A94B-BF36-5B74521FE9A5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A31621-A6BF-5247-AC6A-DB478D84AD66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9C0E23A-07DF-EA4D-A4C4-2516902D0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285D1CD-3246-4449-9329-31CD84CE1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C78DB48-E751-446E-962B-4611D2DE7C2F}"/>
              </a:ext>
            </a:extLst>
          </p:cNvPr>
          <p:cNvSpPr txBox="1"/>
          <p:nvPr/>
        </p:nvSpPr>
        <p:spPr>
          <a:xfrm>
            <a:off x="6862618" y="2438400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ROTHER-1816-BOOK" pitchFamily="2" charset="0"/>
              </a:rPr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7235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2A36D58-9580-BC4E-9D06-4FE05ACA20E9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4B1397-19CC-CC40-8C32-E19305531645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B30B370-AEC7-D54D-A97A-C69687E18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F9F9B8-E401-0143-AEF0-582AF93F2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AAC937F-A9FC-BD45-97A9-CA9D082DCEE9}"/>
              </a:ext>
            </a:extLst>
          </p:cNvPr>
          <p:cNvSpPr txBox="1"/>
          <p:nvPr/>
        </p:nvSpPr>
        <p:spPr>
          <a:xfrm>
            <a:off x="-495324" y="146236"/>
            <a:ext cx="94643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fr-FR" sz="2400" spc="400" dirty="0">
                <a:solidFill>
                  <a:srgbClr val="007EA1"/>
                </a:solidFill>
                <a:latin typeface="BROTHER-1816-THIN" pitchFamily="2" charset="0"/>
              </a:rPr>
              <a:t>Une université implantée sur son territoire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8DD796-49D0-134B-9E60-47459F7E8309}"/>
              </a:ext>
            </a:extLst>
          </p:cNvPr>
          <p:cNvSpPr txBox="1"/>
          <p:nvPr/>
        </p:nvSpPr>
        <p:spPr>
          <a:xfrm>
            <a:off x="1161483" y="753628"/>
            <a:ext cx="3778570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arts, lettres, langues et sciences humaines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Carlone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BROTHER-1816-BOOK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économie, gestion, management - odontologie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Saint Jean d’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Angely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BROTHER-1816-BOOK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sciences et technologies, sciences de la vie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Valrose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BROTHER-1816-BOOK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risques et développement durable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Ecovallée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BROTHER-1816-BOOK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Institut Universitaire de Technologie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Fabron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BROTHER-1816-BOOK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droit, science politique - Institut de la Paix et du</a:t>
            </a:r>
            <a:b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</a:b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Développement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Trotabas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BROTHER-1816-BOOK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médecine, sciences de la vie et de la santé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Pasteur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sciences de la rééducation et de la réadaptation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IFMK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sciences du sport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Sciences du sport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sciences de l’éducation, formation des enseignants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Campus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Liegeard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BROTHER-1816-BOOK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E76EBC-27DF-3541-97C9-41C0150A51A3}"/>
              </a:ext>
            </a:extLst>
          </p:cNvPr>
          <p:cNvSpPr txBox="1"/>
          <p:nvPr/>
        </p:nvSpPr>
        <p:spPr>
          <a:xfrm>
            <a:off x="347133" y="710434"/>
            <a:ext cx="694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NICE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E1FB9B-D13E-5844-9369-49AE66B69927}"/>
              </a:ext>
            </a:extLst>
          </p:cNvPr>
          <p:cNvSpPr txBox="1"/>
          <p:nvPr/>
        </p:nvSpPr>
        <p:spPr>
          <a:xfrm>
            <a:off x="347919" y="4295739"/>
            <a:ext cx="2086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SOPHIA ANTIPOLIS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B9CF25-ABF0-904D-A758-29D2CD710C0A}"/>
              </a:ext>
            </a:extLst>
          </p:cNvPr>
          <p:cNvSpPr txBox="1"/>
          <p:nvPr/>
        </p:nvSpPr>
        <p:spPr>
          <a:xfrm>
            <a:off x="984738" y="4580728"/>
            <a:ext cx="3778570" cy="5539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sciences et techniques de l’information et de la communication – sciences et technologie – science de l’ingénieur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6C7A550-02F5-5240-A08F-C2BDB48105FC}"/>
              </a:ext>
            </a:extLst>
          </p:cNvPr>
          <p:cNvSpPr txBox="1"/>
          <p:nvPr/>
        </p:nvSpPr>
        <p:spPr>
          <a:xfrm>
            <a:off x="984738" y="5817905"/>
            <a:ext cx="2545862" cy="2616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carrières sociales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6FA4CB8-E511-8A47-B2EB-6663CD95B825}"/>
              </a:ext>
            </a:extLst>
          </p:cNvPr>
          <p:cNvSpPr txBox="1"/>
          <p:nvPr/>
        </p:nvSpPr>
        <p:spPr>
          <a:xfrm>
            <a:off x="347133" y="5615750"/>
            <a:ext cx="1964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MENTON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D56DA64-82AC-BA45-8B6A-18C578405D44}"/>
              </a:ext>
            </a:extLst>
          </p:cNvPr>
          <p:cNvSpPr txBox="1"/>
          <p:nvPr/>
        </p:nvSpPr>
        <p:spPr>
          <a:xfrm>
            <a:off x="370632" y="5079010"/>
            <a:ext cx="25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CANNES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CF80A01-687E-B14F-81A7-5E0F0ABCA2C8}"/>
              </a:ext>
            </a:extLst>
          </p:cNvPr>
          <p:cNvSpPr txBox="1"/>
          <p:nvPr/>
        </p:nvSpPr>
        <p:spPr>
          <a:xfrm>
            <a:off x="1001798" y="5280453"/>
            <a:ext cx="4425469" cy="24622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7EA1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Secteur lettres, langues, arts, industries créatives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97D0D5-6E91-0A41-8BC8-91F773E32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"/>
          <a:stretch/>
        </p:blipFill>
        <p:spPr>
          <a:xfrm>
            <a:off x="5243611" y="693648"/>
            <a:ext cx="6306810" cy="536605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729186-7B2E-3349-BCA1-76CCDA1BE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4" y="771792"/>
            <a:ext cx="249349" cy="24934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3AD50D5-09AD-684A-96C0-DE80EAE6C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70" y="4364194"/>
            <a:ext cx="249349" cy="2493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EC9CDA8-83F6-1841-AB8B-3A672A1A3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2" y="5649045"/>
            <a:ext cx="249349" cy="24934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18B4030-5FB2-1B48-A66C-ABD613893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3" y="5123612"/>
            <a:ext cx="249349" cy="24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EB196B7-9E82-014D-8D8F-AE56416B5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71"/>
          <a:stretch/>
        </p:blipFill>
        <p:spPr>
          <a:xfrm>
            <a:off x="9369441" y="41505"/>
            <a:ext cx="2822559" cy="57851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FA09B2-D216-B44B-8E90-E859F4C1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rgbClr val="0096BC"/>
                </a:solidFill>
                <a:latin typeface="BROTHER-1816-THIN" pitchFamily="2" charset="0"/>
              </a:rPr>
              <a:t>Titre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5E7E8E4F-5AF9-C44B-A8D8-4D7C820AB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09776" y="2135687"/>
            <a:ext cx="2348857" cy="2348857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3EC901-8154-E745-8ACE-AB128290C8C8}"/>
              </a:ext>
            </a:extLst>
          </p:cNvPr>
          <p:cNvSpPr txBox="1"/>
          <p:nvPr/>
        </p:nvSpPr>
        <p:spPr>
          <a:xfrm>
            <a:off x="3075709" y="2359793"/>
            <a:ext cx="6570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0A244E1-1CF5-CA46-9D22-CD5AD4D76CB2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F01294-F9AC-2F49-960E-2916D9A6836D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1A8B9E8-7E9E-F245-8A49-643186216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C59B63C-76AF-3D48-A491-2BF88820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35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A09B2-D216-B44B-8E90-E859F4C1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rgbClr val="0096BC"/>
                </a:solidFill>
                <a:latin typeface="BROTHER-1816-THIN" pitchFamily="2" charset="0"/>
              </a:rPr>
              <a:t>Titre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0A244E1-1CF5-CA46-9D22-CD5AD4D76CB2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F01294-F9AC-2F49-960E-2916D9A6836D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1A8B9E8-7E9E-F245-8A49-643186216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C59B63C-76AF-3D48-A491-2BF88820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123EC6-72C4-44F0-AC78-5E615F7CB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r-FR" dirty="0">
                <a:latin typeface="BROTHER-1816-BOOK" pitchFamily="2" charset="0"/>
              </a:rPr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479841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A09B2-D216-B44B-8E90-E859F4C1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rgbClr val="0096BC"/>
                </a:solidFill>
                <a:latin typeface="BROTHER-1816-THIN" pitchFamily="2" charset="0"/>
              </a:rPr>
              <a:t>Titre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0A244E1-1CF5-CA46-9D22-CD5AD4D76CB2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F01294-F9AC-2F49-960E-2916D9A6836D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1A8B9E8-7E9E-F245-8A49-643186216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C59B63C-76AF-3D48-A491-2BF88820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123EC6-72C4-44F0-AC78-5E615F7CB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r-FR" dirty="0">
                <a:latin typeface="BROTHER-1816-BOOK" pitchFamily="2" charset="0"/>
              </a:rPr>
              <a:t>Insérer un tableau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10993F7-884D-4C21-8413-F2A1FAF03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219150"/>
              </p:ext>
            </p:extLst>
          </p:nvPr>
        </p:nvGraphicFramePr>
        <p:xfrm>
          <a:off x="654498" y="2355904"/>
          <a:ext cx="81280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2446968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974230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3286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43911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b="0" i="0" dirty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7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4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0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891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678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067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608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34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56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C94789-B2A9-2541-9318-F5DB7F53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66" y="307800"/>
            <a:ext cx="2255126" cy="17835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78B5057-AC94-C140-A518-108A6AABAE60}"/>
              </a:ext>
            </a:extLst>
          </p:cNvPr>
          <p:cNvSpPr txBox="1"/>
          <p:nvPr/>
        </p:nvSpPr>
        <p:spPr>
          <a:xfrm>
            <a:off x="4871674" y="2165682"/>
            <a:ext cx="2312529" cy="104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fr-FR" sz="1400" dirty="0">
                <a:latin typeface="BROTHER-1816-LIGHT" pitchFamily="2" charset="0"/>
              </a:rPr>
              <a:t>28, AVENUE DE VALROSE</a:t>
            </a:r>
          </a:p>
          <a:p>
            <a:pPr algn="dist">
              <a:lnSpc>
                <a:spcPct val="150000"/>
              </a:lnSpc>
            </a:pPr>
            <a:r>
              <a:rPr lang="fr-FR" sz="1400" dirty="0">
                <a:latin typeface="BROTHER-1816-LIGHT" pitchFamily="2" charset="0"/>
              </a:rPr>
              <a:t>06108 NICE – France</a:t>
            </a:r>
          </a:p>
          <a:p>
            <a:pPr algn="dist">
              <a:lnSpc>
                <a:spcPct val="150000"/>
              </a:lnSpc>
            </a:pPr>
            <a:r>
              <a:rPr lang="fr-FR" sz="1400" dirty="0" err="1">
                <a:solidFill>
                  <a:srgbClr val="0096BC"/>
                </a:solidFill>
                <a:latin typeface="BROTHER-1816-LIGHT" pitchFamily="2" charset="0"/>
              </a:rPr>
              <a:t>univ-cotedazur.fr</a:t>
            </a:r>
            <a:endParaRPr lang="fr-FR" sz="1400" dirty="0">
              <a:solidFill>
                <a:srgbClr val="0096BC"/>
              </a:solidFill>
              <a:latin typeface="BROTHER-1816-LIGHT" pitchFamily="2" charset="0"/>
            </a:endParaRP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0432DFA-F4BF-9E44-B296-68C33B6C1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034" y="3458388"/>
            <a:ext cx="2312529" cy="44349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33CF0D9-AC8A-E64A-AF4D-CC382A8F2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581"/>
          <a:stretch/>
        </p:blipFill>
        <p:spPr>
          <a:xfrm>
            <a:off x="1841070" y="4367295"/>
            <a:ext cx="1229008" cy="32598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A42B947-1701-C740-8B81-2AA816D26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922"/>
          <a:stretch/>
        </p:blipFill>
        <p:spPr>
          <a:xfrm>
            <a:off x="3763057" y="4357718"/>
            <a:ext cx="1229008" cy="33424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A11DCE7-3CC7-CF4C-875F-D0E9EEB7EC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372"/>
          <a:stretch/>
        </p:blipFill>
        <p:spPr>
          <a:xfrm>
            <a:off x="5685044" y="4389156"/>
            <a:ext cx="818539" cy="42745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E071CB2-5C8B-EF45-9A7D-34EF95852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684" y="5985322"/>
            <a:ext cx="618138" cy="39207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E3525EE-E900-D748-8CDA-E0D025F9A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7865" y="6159828"/>
            <a:ext cx="860400" cy="175716"/>
          </a:xfrm>
          <a:prstGeom prst="rect">
            <a:avLst/>
          </a:prstGeom>
        </p:spPr>
      </p:pic>
      <p:pic>
        <p:nvPicPr>
          <p:cNvPr id="33" name="Image 3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EC3BC6-2E4F-0B41-91F8-4544BEA4E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5783" y="5987757"/>
            <a:ext cx="1156121" cy="4797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82DD8D5-2463-D845-83AA-DBA0398A11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0798" y="5960867"/>
            <a:ext cx="519465" cy="57833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6CA8C53-E9CB-DD46-8FB0-5F9EDD5C81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4226" y="6079668"/>
            <a:ext cx="940611" cy="31275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5A6562E-62B6-604B-9878-8023CA682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695" y="6033156"/>
            <a:ext cx="1196028" cy="40905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6233AD9-4001-A84E-830E-4CA8AB52350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5676"/>
          <a:stretch/>
        </p:blipFill>
        <p:spPr>
          <a:xfrm>
            <a:off x="7214902" y="4367295"/>
            <a:ext cx="1173724" cy="37481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0A08437-3B7B-6C48-945D-186A42E5016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2536"/>
          <a:stretch/>
        </p:blipFill>
        <p:spPr>
          <a:xfrm>
            <a:off x="9027107" y="4400672"/>
            <a:ext cx="1506165" cy="41593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64B5A9C-9ED1-0B44-AA1D-BC765860B1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046" y="5220818"/>
            <a:ext cx="417555" cy="41755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B9262D4-4AA3-564D-8CFD-DE6772DAB4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0583" y="5163137"/>
            <a:ext cx="1067782" cy="37666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A184901-E9A2-6448-82E8-71D6DE0BEE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2517" y="5276108"/>
            <a:ext cx="975256" cy="39443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D158E7E-7B78-514D-9210-2FB035DD9B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83590" y="5281519"/>
            <a:ext cx="572926" cy="47026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F2A7AE5-2214-5D4A-80E0-3ED58BEECE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11077" y="5312440"/>
            <a:ext cx="772019" cy="201510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5E8E133F-0773-7C4F-9074-0C6B96F474E8}"/>
              </a:ext>
            </a:extLst>
          </p:cNvPr>
          <p:cNvSpPr txBox="1"/>
          <p:nvPr/>
        </p:nvSpPr>
        <p:spPr>
          <a:xfrm>
            <a:off x="3917133" y="3959022"/>
            <a:ext cx="430033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000" spc="200" dirty="0">
                <a:latin typeface="BROTHER-1816-THIN"/>
              </a:rPr>
              <a:t>ETABLISSEMENTS COMPOSANTES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F4E25B1-4791-D444-8721-3C7C1D4DBFF8}"/>
              </a:ext>
            </a:extLst>
          </p:cNvPr>
          <p:cNvSpPr txBox="1"/>
          <p:nvPr/>
        </p:nvSpPr>
        <p:spPr>
          <a:xfrm>
            <a:off x="3880565" y="4969969"/>
            <a:ext cx="4300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spc="200" dirty="0">
                <a:latin typeface="BROTHER-1816-THIN" pitchFamily="2" charset="0"/>
              </a:rPr>
              <a:t>ETABLISSEMENTS PUBLICS SCIENTIFIQUES ET TECHNIQUES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BCEE88E-CB2B-484F-A370-18E81971F39D}"/>
              </a:ext>
            </a:extLst>
          </p:cNvPr>
          <p:cNvSpPr txBox="1"/>
          <p:nvPr/>
        </p:nvSpPr>
        <p:spPr>
          <a:xfrm>
            <a:off x="3880565" y="5798228"/>
            <a:ext cx="4300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spc="200" dirty="0">
                <a:latin typeface="BROTHER-1816-THIN" pitchFamily="2" charset="0"/>
              </a:rPr>
              <a:t>ETABLISSEMENTS ASSOCIES</a:t>
            </a:r>
          </a:p>
        </p:txBody>
      </p:sp>
      <p:pic>
        <p:nvPicPr>
          <p:cNvPr id="4" name="Image 3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0A5167C3-2D17-584B-8133-B8BBF6100A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66224" y="6071914"/>
            <a:ext cx="686062" cy="3282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BC0C87-4102-2F49-A116-BC7E4CA0219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6911" t="27340" r="12390" b="21561"/>
          <a:stretch/>
        </p:blipFill>
        <p:spPr>
          <a:xfrm>
            <a:off x="10358245" y="6017723"/>
            <a:ext cx="1036836" cy="32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1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FD133FC9-5950-A547-8D5D-44150120E37A}"/>
              </a:ext>
            </a:extLst>
          </p:cNvPr>
          <p:cNvSpPr txBox="1"/>
          <p:nvPr/>
        </p:nvSpPr>
        <p:spPr>
          <a:xfrm>
            <a:off x="1451" y="291253"/>
            <a:ext cx="5018605" cy="76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spc="600" dirty="0">
                <a:solidFill>
                  <a:srgbClr val="007EA1"/>
                </a:solidFill>
                <a:latin typeface="BROTHER-1816-THIN" pitchFamily="2" charset="0"/>
                <a:ea typeface="Apex New Light" panose="02010600040501010103" pitchFamily="2" charset="77"/>
              </a:rPr>
              <a:t>CHIFFRES CLÉS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9B546C-0778-CD4D-8E27-BBBF377413F3}"/>
              </a:ext>
            </a:extLst>
          </p:cNvPr>
          <p:cNvCxnSpPr/>
          <p:nvPr/>
        </p:nvCxnSpPr>
        <p:spPr>
          <a:xfrm>
            <a:off x="0" y="1115568"/>
            <a:ext cx="5020056" cy="0"/>
          </a:xfrm>
          <a:prstGeom prst="line">
            <a:avLst/>
          </a:prstGeom>
          <a:ln w="9525" cap="rnd" cmpd="sng" algn="ctr">
            <a:solidFill>
              <a:srgbClr val="007EA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0987EEB-67DA-5342-8AB6-83E36477C833}"/>
              </a:ext>
            </a:extLst>
          </p:cNvPr>
          <p:cNvSpPr/>
          <p:nvPr/>
        </p:nvSpPr>
        <p:spPr>
          <a:xfrm>
            <a:off x="9619013" y="142504"/>
            <a:ext cx="2572987" cy="552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47E519-35B2-F34C-911F-9E9BC2520AEF}"/>
              </a:ext>
            </a:extLst>
          </p:cNvPr>
          <p:cNvSpPr/>
          <p:nvPr/>
        </p:nvSpPr>
        <p:spPr>
          <a:xfrm>
            <a:off x="-1" y="5545777"/>
            <a:ext cx="12192000" cy="51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2A36D58-9580-BC4E-9D06-4FE05ACA20E9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826641"/>
            <a:ext cx="12192012" cy="1031359"/>
            <a:chOff x="0" y="5826640"/>
            <a:chExt cx="12192000" cy="10313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4B1397-19CC-CC40-8C32-E19305531645}"/>
                </a:ext>
              </a:extLst>
            </p:cNvPr>
            <p:cNvSpPr/>
            <p:nvPr/>
          </p:nvSpPr>
          <p:spPr>
            <a:xfrm>
              <a:off x="0" y="5826640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B30B370-AEC7-D54D-A97A-C69687E18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F9F9B8-E401-0143-AEF0-582AF93F2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2F142861-1595-F043-AE33-54776AD7D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"/>
          <a:stretch/>
        </p:blipFill>
        <p:spPr>
          <a:xfrm>
            <a:off x="-11875" y="1602746"/>
            <a:ext cx="12192000" cy="42815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6DECC3-8B03-4384-9563-5A43403D0F4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039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47E519-35B2-F34C-911F-9E9BC2520AEF}"/>
              </a:ext>
            </a:extLst>
          </p:cNvPr>
          <p:cNvSpPr/>
          <p:nvPr/>
        </p:nvSpPr>
        <p:spPr>
          <a:xfrm>
            <a:off x="-1" y="5545777"/>
            <a:ext cx="12192000" cy="51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2A36D58-9580-BC4E-9D06-4FE05ACA20E9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826641"/>
            <a:ext cx="12192012" cy="1031359"/>
            <a:chOff x="0" y="5826640"/>
            <a:chExt cx="12192000" cy="10313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4B1397-19CC-CC40-8C32-E19305531645}"/>
                </a:ext>
              </a:extLst>
            </p:cNvPr>
            <p:cNvSpPr/>
            <p:nvPr/>
          </p:nvSpPr>
          <p:spPr>
            <a:xfrm>
              <a:off x="0" y="5826640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B30B370-AEC7-D54D-A97A-C69687E18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F9F9B8-E401-0143-AEF0-582AF93F2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E6DECC3-8B03-4384-9563-5A43403D0F4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C8C14B5-E096-F547-866A-1B4D6A657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359" y="1701140"/>
            <a:ext cx="4383449" cy="34557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i="1" dirty="0">
                <a:solidFill>
                  <a:srgbClr val="2E81A1"/>
                </a:solidFill>
                <a:latin typeface="BROTHER-1816-BOOK-ITALIC" pitchFamily="2" charset="0"/>
              </a:rPr>
              <a:t>« Université intensive en recherche portant des formations d’excellence dans les secteurs innovants piliers de la croissance territoriale, visant un rayonnement international. »</a:t>
            </a:r>
          </a:p>
        </p:txBody>
      </p:sp>
      <p:pic>
        <p:nvPicPr>
          <p:cNvPr id="15" name="Image 14" descr="Une image contenant texte, extérieur, personne&#10;&#10;Description générée automatiquement">
            <a:extLst>
              <a:ext uri="{FF2B5EF4-FFF2-40B4-BE49-F238E27FC236}">
                <a16:creationId xmlns:a16="http://schemas.microsoft.com/office/drawing/2014/main" id="{F2CE55DD-F657-DF4F-B94F-11E388751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" y="-17127"/>
            <a:ext cx="7006442" cy="58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47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DA05F-27FB-8248-8301-C22B9558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9" name="Espace réservé du contenu 48" descr="Une image contenant ciel, extérieur, bâtiment, bâtiment gouvernemental&#10;&#10;Description générée automatiquement">
            <a:extLst>
              <a:ext uri="{FF2B5EF4-FFF2-40B4-BE49-F238E27FC236}">
                <a16:creationId xmlns:a16="http://schemas.microsoft.com/office/drawing/2014/main" id="{1CBCEF81-B49E-FA40-99CF-3821B798B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5803900"/>
          </a:xfr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67667EF-DB6E-8841-856C-E05AF41B1843}"/>
              </a:ext>
            </a:extLst>
          </p:cNvPr>
          <p:cNvSpPr txBox="1"/>
          <p:nvPr/>
        </p:nvSpPr>
        <p:spPr>
          <a:xfrm>
            <a:off x="210065" y="222422"/>
            <a:ext cx="47820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200" dirty="0">
                <a:solidFill>
                  <a:schemeClr val="bg1"/>
                </a:solidFill>
                <a:latin typeface="BROTHER-1816-LIGHT" pitchFamily="2" charset="0"/>
              </a:rPr>
              <a:t>&gt; inventer </a:t>
            </a:r>
          </a:p>
          <a:p>
            <a:pPr algn="r"/>
            <a:r>
              <a:rPr lang="fr-FR" spc="600" dirty="0">
                <a:solidFill>
                  <a:schemeClr val="bg1"/>
                </a:solidFill>
                <a:latin typeface="BROTHER-1816-THIN" pitchFamily="2" charset="0"/>
              </a:rPr>
              <a:t>le monde de demain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8EE2911-E350-874B-8A14-8686E3E301C1}"/>
              </a:ext>
            </a:extLst>
          </p:cNvPr>
          <p:cNvSpPr txBox="1"/>
          <p:nvPr/>
        </p:nvSpPr>
        <p:spPr>
          <a:xfrm>
            <a:off x="3175687" y="2064875"/>
            <a:ext cx="52159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Université Côte d’azur, un territoire attractif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FE9C78B9-7B40-C246-B731-0ECE30275F95}"/>
              </a:ext>
            </a:extLst>
          </p:cNvPr>
          <p:cNvSpPr txBox="1"/>
          <p:nvPr/>
        </p:nvSpPr>
        <p:spPr>
          <a:xfrm>
            <a:off x="3175686" y="2619238"/>
            <a:ext cx="59683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Classée</a:t>
            </a:r>
            <a:r>
              <a:rPr lang="fr-FR" i="1" dirty="0">
                <a:latin typeface="BROTHER-1816-BOOK-ITALIC" pitchFamily="2" charset="0"/>
              </a:rPr>
              <a:t> </a:t>
            </a: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dans les 3% de l’élite universitaire mondiale 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71ED9AC-4752-DD47-8890-B2098D406D87}"/>
              </a:ext>
            </a:extLst>
          </p:cNvPr>
          <p:cNvSpPr txBox="1"/>
          <p:nvPr/>
        </p:nvSpPr>
        <p:spPr>
          <a:xfrm>
            <a:off x="3175686" y="3173601"/>
            <a:ext cx="59683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Parmi les 9 grandes universités françaises intensives en recherche 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94D4F78-B876-2D4C-A1C8-37CB7189FF1E}"/>
              </a:ext>
            </a:extLst>
          </p:cNvPr>
          <p:cNvSpPr txBox="1"/>
          <p:nvPr/>
        </p:nvSpPr>
        <p:spPr>
          <a:xfrm>
            <a:off x="3175686" y="4004962"/>
            <a:ext cx="521595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Université distinguée par le label d’Excellence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 </a:t>
            </a:r>
          </a:p>
          <a:p>
            <a:endParaRPr lang="fr-FR" i="1" dirty="0">
              <a:solidFill>
                <a:srgbClr val="0096BC"/>
              </a:solidFill>
              <a:latin typeface="BROTHER-1816-BOOK-ITALIC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EED8048-D3FE-2B41-93E4-82CE18DE01EF}"/>
              </a:ext>
            </a:extLst>
          </p:cNvPr>
          <p:cNvSpPr txBox="1"/>
          <p:nvPr/>
        </p:nvSpPr>
        <p:spPr>
          <a:xfrm>
            <a:off x="580768" y="5113398"/>
            <a:ext cx="2594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i="1" dirty="0">
                <a:solidFill>
                  <a:schemeClr val="bg1"/>
                </a:solidFill>
                <a:latin typeface="BROTHER-1816-THIN" pitchFamily="2" charset="0"/>
              </a:rPr>
              <a:t>Institut Méditerranéen </a:t>
            </a:r>
          </a:p>
          <a:p>
            <a:r>
              <a:rPr lang="fr-FR" sz="700" i="1" dirty="0">
                <a:solidFill>
                  <a:schemeClr val="bg1"/>
                </a:solidFill>
                <a:latin typeface="BROTHER-1816-THIN" pitchFamily="2" charset="0"/>
              </a:rPr>
              <a:t>du Risque de l’Environnement </a:t>
            </a:r>
          </a:p>
          <a:p>
            <a:r>
              <a:rPr lang="fr-FR" sz="700" i="1" dirty="0">
                <a:solidFill>
                  <a:schemeClr val="bg1"/>
                </a:solidFill>
                <a:latin typeface="BROTHER-1816-THIN" pitchFamily="2" charset="0"/>
              </a:rPr>
              <a:t>et du Développement Durable </a:t>
            </a:r>
          </a:p>
          <a:p>
            <a:r>
              <a:rPr lang="fr-FR" sz="700" i="1" dirty="0">
                <a:solidFill>
                  <a:schemeClr val="bg1"/>
                </a:solidFill>
                <a:latin typeface="BROTHER-1816-THIN" pitchFamily="2" charset="0"/>
              </a:rPr>
              <a:t>(IMREDD) - Nice 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BF26EC-4892-C049-99EC-642A4FD03244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FFE1AE-F5EF-EB41-878C-7B203CE8E8BC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ED00631-35BD-3F4A-A159-1B359F17D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FCB6889-44E8-2C4F-B74A-5A96979D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pic>
        <p:nvPicPr>
          <p:cNvPr id="4" name="Image 3" descr="Une image contenant texte, ustensiles de cuisine&#10;&#10;Description générée automatiquement">
            <a:extLst>
              <a:ext uri="{FF2B5EF4-FFF2-40B4-BE49-F238E27FC236}">
                <a16:creationId xmlns:a16="http://schemas.microsoft.com/office/drawing/2014/main" id="{49C80BA5-9F51-3F49-9C2C-40121B7B1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062" y="4391130"/>
            <a:ext cx="2395238" cy="4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8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>
            <a:extLst>
              <a:ext uri="{FF2B5EF4-FFF2-40B4-BE49-F238E27FC236}">
                <a16:creationId xmlns:a16="http://schemas.microsoft.com/office/drawing/2014/main" id="{D1572168-37D6-8B4D-BA02-ECEC4DFF0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3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156364-C5A0-0E44-A3E5-D182862E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71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sz="8000" spc="300" dirty="0">
                <a:solidFill>
                  <a:srgbClr val="0096BC"/>
                </a:solidFill>
                <a:latin typeface="BROTHER-1816-LIGHT" pitchFamily="2" charset="0"/>
              </a:rPr>
              <a:t>&gt; déployer </a:t>
            </a:r>
            <a:br>
              <a:rPr lang="fr-FR" dirty="0">
                <a:solidFill>
                  <a:srgbClr val="0096BC"/>
                </a:solidFill>
              </a:rPr>
            </a:br>
            <a:r>
              <a:rPr lang="fr-FR" sz="2000" spc="600" dirty="0">
                <a:solidFill>
                  <a:schemeClr val="bg1"/>
                </a:solidFill>
                <a:latin typeface="BROTHER-1816-THIN" pitchFamily="2" charset="0"/>
              </a:rPr>
              <a:t>une recherche d’excellence </a:t>
            </a:r>
            <a:br>
              <a:rPr lang="fr-FR" dirty="0"/>
            </a:br>
            <a:endParaRPr lang="fr-FR" dirty="0">
              <a:latin typeface="BROTHER-1816-LIGHT" pitchFamily="2" charset="0"/>
            </a:endParaRPr>
          </a:p>
        </p:txBody>
      </p:sp>
      <p:sp>
        <p:nvSpPr>
          <p:cNvPr id="47" name="Espace réservé du contenu 46">
            <a:extLst>
              <a:ext uri="{FF2B5EF4-FFF2-40B4-BE49-F238E27FC236}">
                <a16:creationId xmlns:a16="http://schemas.microsoft.com/office/drawing/2014/main" id="{2E83F747-0F2B-054C-87B3-E24B23814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252400"/>
            <a:ext cx="4343400" cy="363392"/>
          </a:xfrm>
          <a:solidFill>
            <a:srgbClr val="0096BC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Une politique de site ambitieuse</a:t>
            </a:r>
            <a:r>
              <a:rPr lang="fr-FR" sz="2100" i="1" dirty="0">
                <a:solidFill>
                  <a:schemeClr val="bg1"/>
                </a:solidFill>
                <a:latin typeface="BROTHER-1816-BOOK-ITALIC" pitchFamily="2" charset="0"/>
              </a:rPr>
              <a:t> 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6">
            <a:extLst>
              <a:ext uri="{FF2B5EF4-FFF2-40B4-BE49-F238E27FC236}">
                <a16:creationId xmlns:a16="http://schemas.microsoft.com/office/drawing/2014/main" id="{78A45BDC-3C88-B047-AA08-D47479609B0F}"/>
              </a:ext>
            </a:extLst>
          </p:cNvPr>
          <p:cNvSpPr txBox="1">
            <a:spLocks/>
          </p:cNvSpPr>
          <p:nvPr/>
        </p:nvSpPr>
        <p:spPr>
          <a:xfrm>
            <a:off x="838198" y="2792822"/>
            <a:ext cx="5923548" cy="610935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Une collaboration avec les instituts de recherche nationaux (CNRS, INRIA, INSERM, INRAE, IRD)  </a:t>
            </a:r>
          </a:p>
        </p:txBody>
      </p:sp>
      <p:sp>
        <p:nvSpPr>
          <p:cNvPr id="6" name="Espace réservé du contenu 46">
            <a:extLst>
              <a:ext uri="{FF2B5EF4-FFF2-40B4-BE49-F238E27FC236}">
                <a16:creationId xmlns:a16="http://schemas.microsoft.com/office/drawing/2014/main" id="{700B9BFD-445E-1544-8F73-32544CCE3BB6}"/>
              </a:ext>
            </a:extLst>
          </p:cNvPr>
          <p:cNvSpPr txBox="1">
            <a:spLocks/>
          </p:cNvSpPr>
          <p:nvPr/>
        </p:nvSpPr>
        <p:spPr>
          <a:xfrm>
            <a:off x="838198" y="3580787"/>
            <a:ext cx="3170382" cy="436312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Plus de 50 unités de recherche</a:t>
            </a:r>
            <a:r>
              <a:rPr lang="fr-FR" sz="2100" i="1" dirty="0">
                <a:solidFill>
                  <a:schemeClr val="bg1"/>
                </a:solidFill>
                <a:latin typeface="BROTHER-1816-BOOK-ITALIC" pitchFamily="2" charset="0"/>
              </a:rPr>
              <a:t> 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46">
            <a:extLst>
              <a:ext uri="{FF2B5EF4-FFF2-40B4-BE49-F238E27FC236}">
                <a16:creationId xmlns:a16="http://schemas.microsoft.com/office/drawing/2014/main" id="{8209821C-8B64-B946-9F33-D2C75E80AE79}"/>
              </a:ext>
            </a:extLst>
          </p:cNvPr>
          <p:cNvSpPr txBox="1">
            <a:spLocks/>
          </p:cNvSpPr>
          <p:nvPr/>
        </p:nvSpPr>
        <p:spPr>
          <a:xfrm>
            <a:off x="838198" y="4194129"/>
            <a:ext cx="5923548" cy="533546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Plus de 4000 personnes impliquées dans la recherche </a:t>
            </a:r>
          </a:p>
          <a:p>
            <a:endParaRPr lang="fr-FR" sz="2100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46">
            <a:extLst>
              <a:ext uri="{FF2B5EF4-FFF2-40B4-BE49-F238E27FC236}">
                <a16:creationId xmlns:a16="http://schemas.microsoft.com/office/drawing/2014/main" id="{4C954FF2-AFB6-E045-A8D3-671A53179F8A}"/>
              </a:ext>
            </a:extLst>
          </p:cNvPr>
          <p:cNvSpPr txBox="1">
            <a:spLocks/>
          </p:cNvSpPr>
          <p:nvPr/>
        </p:nvSpPr>
        <p:spPr>
          <a:xfrm>
            <a:off x="838198" y="4904705"/>
            <a:ext cx="5923549" cy="436312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4 labels « Laboratoire d’excellence » (LABEX)</a:t>
            </a:r>
          </a:p>
          <a:p>
            <a:endParaRPr lang="fr-FR" sz="21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F3DD377-A61E-5C47-ACF7-10270012723F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79F9B3-3E58-B34F-A456-3BD46D49C748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0F0FF9A-9BEA-2843-9A7A-A4E0F0895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B1B647E-F01E-6B45-B596-179A5BB6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784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13" descr="Une image contenant texte, personne, intérieur, femme&#10;&#10;Description générée automatiquement">
            <a:extLst>
              <a:ext uri="{FF2B5EF4-FFF2-40B4-BE49-F238E27FC236}">
                <a16:creationId xmlns:a16="http://schemas.microsoft.com/office/drawing/2014/main" id="{8EB146C4-DAC1-9A43-BD01-A0293F717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194"/>
          <a:stretch/>
        </p:blipFill>
        <p:spPr>
          <a:xfrm>
            <a:off x="1" y="-114336"/>
            <a:ext cx="12192000" cy="5911821"/>
          </a:xfr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67667EF-DB6E-8841-856C-E05AF41B1843}"/>
              </a:ext>
            </a:extLst>
          </p:cNvPr>
          <p:cNvSpPr txBox="1"/>
          <p:nvPr/>
        </p:nvSpPr>
        <p:spPr>
          <a:xfrm>
            <a:off x="210065" y="222422"/>
            <a:ext cx="5100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200" dirty="0">
                <a:solidFill>
                  <a:schemeClr val="bg1"/>
                </a:solidFill>
                <a:latin typeface="BROTHER-1816-LIGHT" pitchFamily="2" charset="0"/>
              </a:rPr>
              <a:t>&gt; innover </a:t>
            </a:r>
          </a:p>
          <a:p>
            <a:pPr algn="r"/>
            <a:r>
              <a:rPr lang="fr-FR" spc="600" dirty="0">
                <a:solidFill>
                  <a:schemeClr val="bg1"/>
                </a:solidFill>
                <a:latin typeface="BROTHER-1816-THIN" pitchFamily="2" charset="0"/>
              </a:rPr>
              <a:t>avec le monde économique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8EE2911-E350-874B-8A14-8686E3E301C1}"/>
              </a:ext>
            </a:extLst>
          </p:cNvPr>
          <p:cNvSpPr txBox="1"/>
          <p:nvPr/>
        </p:nvSpPr>
        <p:spPr>
          <a:xfrm>
            <a:off x="3175686" y="2064875"/>
            <a:ext cx="72209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Partenariats et projets d’innovation avec les filières technologiques de son territoire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71ED9AC-4752-DD47-8890-B2098D406D87}"/>
              </a:ext>
            </a:extLst>
          </p:cNvPr>
          <p:cNvSpPr txBox="1"/>
          <p:nvPr/>
        </p:nvSpPr>
        <p:spPr>
          <a:xfrm>
            <a:off x="3175686" y="2983426"/>
            <a:ext cx="722091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Expertise auprès des créateurs d’entreprise et des porteurs de projets  : 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 Projets de pré-maturation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 Accompagnement à la création d’entreprise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 Mise à disposition de compétences, d’outils et de plateformes</a:t>
            </a:r>
            <a:b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</a:b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     technologiques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462C6AD-5D5E-9E4E-947C-6C971DD30E1F}"/>
              </a:ext>
            </a:extLst>
          </p:cNvPr>
          <p:cNvSpPr txBox="1"/>
          <p:nvPr/>
        </p:nvSpPr>
        <p:spPr>
          <a:xfrm>
            <a:off x="3175686" y="4944453"/>
            <a:ext cx="72209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Favoriser les interactions entre recherche publique et le domaine R&amp;D du secteur privé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51B7AC6-C59C-FC4E-9231-0BA6206488B8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C2B8CF-871D-BC40-A933-11955D37DC6A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C66CDD4-D8A1-534B-AE82-5403A942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665CF88-1CB8-1E4C-A07A-921744F99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794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 descr="Une image contenant personne, uniforme scolaire, posant, groupe&#10;&#10;Description générée automatiquement">
            <a:extLst>
              <a:ext uri="{FF2B5EF4-FFF2-40B4-BE49-F238E27FC236}">
                <a16:creationId xmlns:a16="http://schemas.microsoft.com/office/drawing/2014/main" id="{B1C1759B-EE21-ED42-8063-3C0C2D9BF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5803900"/>
          </a:xfr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67667EF-DB6E-8841-856C-E05AF41B1843}"/>
              </a:ext>
            </a:extLst>
          </p:cNvPr>
          <p:cNvSpPr txBox="1"/>
          <p:nvPr/>
        </p:nvSpPr>
        <p:spPr>
          <a:xfrm>
            <a:off x="188536" y="222422"/>
            <a:ext cx="4123256" cy="149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200" dirty="0">
                <a:solidFill>
                  <a:srgbClr val="0096BC"/>
                </a:solidFill>
                <a:latin typeface="BROTHER-1816-LIGHT" pitchFamily="2" charset="0"/>
              </a:rPr>
              <a:t>&gt; former </a:t>
            </a:r>
          </a:p>
          <a:p>
            <a:pPr algn="r"/>
            <a:r>
              <a:rPr lang="fr-FR" spc="600" dirty="0">
                <a:solidFill>
                  <a:srgbClr val="0096BC"/>
                </a:solidFill>
                <a:latin typeface="BROTHER-1816-THIN" pitchFamily="2" charset="0"/>
              </a:rPr>
              <a:t>aux défis de demain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8EE2911-E350-874B-8A14-8686E3E301C1}"/>
              </a:ext>
            </a:extLst>
          </p:cNvPr>
          <p:cNvSpPr txBox="1"/>
          <p:nvPr/>
        </p:nvSpPr>
        <p:spPr>
          <a:xfrm>
            <a:off x="3628074" y="1959370"/>
            <a:ext cx="61319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Apprendre autrement pour créer de nouveaux talents</a:t>
            </a:r>
            <a:b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</a:b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+ de 300 formations diplômantes</a:t>
            </a:r>
            <a:b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</a:b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 21 composantes de formation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71ED9AC-4752-DD47-8890-B2098D406D87}"/>
              </a:ext>
            </a:extLst>
          </p:cNvPr>
          <p:cNvSpPr txBox="1"/>
          <p:nvPr/>
        </p:nvSpPr>
        <p:spPr>
          <a:xfrm>
            <a:off x="3628074" y="3050469"/>
            <a:ext cx="6613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Des portails transversaux pour personnaliser son parcours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462C6AD-5D5E-9E4E-947C-6C971DD30E1F}"/>
              </a:ext>
            </a:extLst>
          </p:cNvPr>
          <p:cNvSpPr txBox="1"/>
          <p:nvPr/>
        </p:nvSpPr>
        <p:spPr>
          <a:xfrm>
            <a:off x="3628075" y="3548190"/>
            <a:ext cx="5467802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/>
              </a:rPr>
              <a:t>Des Ecoles Universitaires de Recherche inspirées </a:t>
            </a: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des graduate schools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7E7248-D6D2-1D49-958D-794716C65E3D}"/>
              </a:ext>
            </a:extLst>
          </p:cNvPr>
          <p:cNvSpPr txBox="1"/>
          <p:nvPr/>
        </p:nvSpPr>
        <p:spPr>
          <a:xfrm>
            <a:off x="3628074" y="4322910"/>
            <a:ext cx="613194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/>
              </a:rPr>
              <a:t>Des formations d’excellence qui s’appuient sur les projets de recherche de nos laboratoires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E11036-CD07-3446-8078-28C53D1C6DD4}"/>
              </a:ext>
            </a:extLst>
          </p:cNvPr>
          <p:cNvSpPr txBox="1"/>
          <p:nvPr/>
        </p:nvSpPr>
        <p:spPr>
          <a:xfrm>
            <a:off x="3628074" y="5053780"/>
            <a:ext cx="613194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/>
              </a:rPr>
              <a:t>Des étudiants formés au plus près du monde économique et des enjeux sociétaux </a:t>
            </a:r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6F7AD62-4A62-EC4B-AECD-C5196294F3CC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861548-359B-4848-8E85-99ECC04CFAF6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6C1EC6D-0B13-F644-AF59-6C76C93D6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388696B-1B66-0340-BE44-E891E592C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389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7103992-D40B-B949-B211-5D23499D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53"/>
            <a:ext cx="12192000" cy="588054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156364-C5A0-0E44-A3E5-D182862E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511" y="311871"/>
            <a:ext cx="5504712" cy="1325563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sz="8000" spc="300" dirty="0">
                <a:solidFill>
                  <a:srgbClr val="0096BC"/>
                </a:solidFill>
                <a:latin typeface="BROTHER-1816-LIGHT" pitchFamily="2" charset="0"/>
              </a:rPr>
              <a:t>&gt; cultiver </a:t>
            </a:r>
            <a:br>
              <a:rPr lang="fr-FR" dirty="0">
                <a:solidFill>
                  <a:srgbClr val="0096BC"/>
                </a:solidFill>
              </a:rPr>
            </a:br>
            <a:r>
              <a:rPr lang="fr-FR" sz="2000" spc="600" dirty="0">
                <a:solidFill>
                  <a:schemeClr val="bg1"/>
                </a:solidFill>
                <a:latin typeface="BROTHER-1816-THIN" pitchFamily="2" charset="0"/>
              </a:rPr>
              <a:t>son épanouissement</a:t>
            </a:r>
            <a:br>
              <a:rPr lang="fr-FR" dirty="0"/>
            </a:br>
            <a:endParaRPr lang="fr-FR" dirty="0">
              <a:latin typeface="BROTHER-1816-LIGHT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085516C-B3EA-DF41-B8E9-A736EB56DF08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E7948A-DB4C-7E42-A337-B4EBA47A8046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96A80-5620-0844-8BB1-AFBD8F42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6BC2FAA-CFF2-8149-B761-73F953227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sp>
        <p:nvSpPr>
          <p:cNvPr id="17" name="Espace réservé du contenu 46">
            <a:extLst>
              <a:ext uri="{FF2B5EF4-FFF2-40B4-BE49-F238E27FC236}">
                <a16:creationId xmlns:a16="http://schemas.microsoft.com/office/drawing/2014/main" id="{B05CE81E-4002-4C1A-B049-21E84D93184C}"/>
              </a:ext>
            </a:extLst>
          </p:cNvPr>
          <p:cNvSpPr txBox="1">
            <a:spLocks/>
          </p:cNvSpPr>
          <p:nvPr/>
        </p:nvSpPr>
        <p:spPr>
          <a:xfrm>
            <a:off x="493645" y="3738434"/>
            <a:ext cx="7382166" cy="804440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900" i="1" dirty="0">
                <a:solidFill>
                  <a:schemeClr val="bg1"/>
                </a:solidFill>
                <a:latin typeface="BROTHER-1816-BOOK-ITALIC" pitchFamily="2" charset="0"/>
              </a:rPr>
              <a:t>Enrichir l’expérience étudiante grâce à un programme ambitieux d’offres de services culturels et sportifs, d’engagement social et écologique, de sensibilisation à l’entreprenariat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Espace réservé du contenu 46">
            <a:extLst>
              <a:ext uri="{FF2B5EF4-FFF2-40B4-BE49-F238E27FC236}">
                <a16:creationId xmlns:a16="http://schemas.microsoft.com/office/drawing/2014/main" id="{E62DAAD6-A147-4C82-8E55-A90CD9D836E1}"/>
              </a:ext>
            </a:extLst>
          </p:cNvPr>
          <p:cNvSpPr txBox="1">
            <a:spLocks/>
          </p:cNvSpPr>
          <p:nvPr/>
        </p:nvSpPr>
        <p:spPr>
          <a:xfrm>
            <a:off x="493645" y="4736750"/>
            <a:ext cx="5325264" cy="658621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Cultiver l’esprit réseau et accompagner les diplômés tout au long de leur carrière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0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1ADBF9F-3C37-DF4D-94ED-1CCDD688C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4"/>
            <a:ext cx="12192000" cy="5803900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67667EF-DB6E-8841-856C-E05AF41B1843}"/>
              </a:ext>
            </a:extLst>
          </p:cNvPr>
          <p:cNvSpPr txBox="1"/>
          <p:nvPr/>
        </p:nvSpPr>
        <p:spPr>
          <a:xfrm>
            <a:off x="188535" y="242300"/>
            <a:ext cx="5032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200" dirty="0">
                <a:solidFill>
                  <a:schemeClr val="bg1"/>
                </a:solidFill>
                <a:latin typeface="BROTHER-1816-LIGHT" pitchFamily="2" charset="0"/>
              </a:rPr>
              <a:t>&gt; rayonner </a:t>
            </a:r>
          </a:p>
          <a:p>
            <a:pPr algn="r"/>
            <a:r>
              <a:rPr lang="fr-FR" spc="600" dirty="0">
                <a:solidFill>
                  <a:schemeClr val="bg1"/>
                </a:solidFill>
                <a:latin typeface="BROTHER-1816-THIN" pitchFamily="2" charset="0"/>
              </a:rPr>
              <a:t>dans un cadre d’exception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8EE2911-E350-874B-8A14-8686E3E301C1}"/>
              </a:ext>
            </a:extLst>
          </p:cNvPr>
          <p:cNvSpPr txBox="1"/>
          <p:nvPr/>
        </p:nvSpPr>
        <p:spPr>
          <a:xfrm>
            <a:off x="7437859" y="1306382"/>
            <a:ext cx="41880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Université Côte d’Azur est moteur de croissance de son territoire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EEB09D-EE57-EF47-87A0-F3E3633D771A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D7E2EE-430B-504E-AFAB-68CEBE6AD4B0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0DC14E4-6D36-174C-8A92-E13169319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EEB63C4-E848-DC43-86CB-D5614D181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1384AA8F-5928-A74D-BA4B-3DA1EED9576A}"/>
              </a:ext>
            </a:extLst>
          </p:cNvPr>
          <p:cNvSpPr txBox="1"/>
          <p:nvPr/>
        </p:nvSpPr>
        <p:spPr>
          <a:xfrm>
            <a:off x="7461610" y="2173994"/>
            <a:ext cx="462803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Université Côte d’Azur, met au cœur de son projet d’établissement une stratégie d’internationalisation de ses activités et de sa marque</a:t>
            </a:r>
          </a:p>
        </p:txBody>
      </p:sp>
    </p:spTree>
    <p:extLst>
      <p:ext uri="{BB962C8B-B14F-4D97-AF65-F5344CB8AC3E}">
        <p14:creationId xmlns:p14="http://schemas.microsoft.com/office/powerpoint/2010/main" val="11089026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2984</TotalTime>
  <Words>550</Words>
  <Application>Microsoft Macintosh PowerPoint</Application>
  <PresentationFormat>Grand écran</PresentationFormat>
  <Paragraphs>97</Paragraphs>
  <Slides>14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Arial</vt:lpstr>
      <vt:lpstr>BROTHER-1816-BOOK</vt:lpstr>
      <vt:lpstr>BROTHER-1816-BOOK-ITALIC</vt:lpstr>
      <vt:lpstr>BROTHER-1816-LIGHT</vt:lpstr>
      <vt:lpstr>BROTHER-1816-THIN</vt:lpstr>
      <vt:lpstr>Calibri</vt:lpstr>
      <vt:lpstr>Calibri Light</vt:lpstr>
      <vt:lpstr>Thème Office</vt:lpstr>
      <vt:lpstr>1_Thème Office</vt:lpstr>
      <vt:lpstr>#Dare to Create</vt:lpstr>
      <vt:lpstr>Présentation PowerPoint</vt:lpstr>
      <vt:lpstr>Présentation PowerPoint</vt:lpstr>
      <vt:lpstr>Présentation PowerPoint</vt:lpstr>
      <vt:lpstr> &gt; déployer  une recherche d’excellence  </vt:lpstr>
      <vt:lpstr>Présentation PowerPoint</vt:lpstr>
      <vt:lpstr>Présentation PowerPoint</vt:lpstr>
      <vt:lpstr> &gt; cultiver  son épanouissement </vt:lpstr>
      <vt:lpstr>Présentation PowerPoint</vt:lpstr>
      <vt:lpstr>Présentation PowerPoint</vt:lpstr>
      <vt:lpstr>Titre</vt:lpstr>
      <vt:lpstr>Titre</vt:lpstr>
      <vt:lpstr>Titre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Emilie Deplantay</dc:creator>
  <cp:lastModifiedBy>Christian Balligand</cp:lastModifiedBy>
  <cp:revision>83</cp:revision>
  <dcterms:created xsi:type="dcterms:W3CDTF">2020-12-17T16:42:38Z</dcterms:created>
  <dcterms:modified xsi:type="dcterms:W3CDTF">2022-03-23T09:02:36Z</dcterms:modified>
</cp:coreProperties>
</file>